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95" r:id="rId1"/>
  </p:sldMasterIdLst>
  <p:notesMasterIdLst>
    <p:notesMasterId r:id="rId21"/>
  </p:notesMasterIdLst>
  <p:sldIdLst>
    <p:sldId id="256" r:id="rId2"/>
    <p:sldId id="280" r:id="rId3"/>
    <p:sldId id="282" r:id="rId4"/>
    <p:sldId id="261" r:id="rId5"/>
    <p:sldId id="283" r:id="rId6"/>
    <p:sldId id="259" r:id="rId7"/>
    <p:sldId id="260" r:id="rId8"/>
    <p:sldId id="284" r:id="rId9"/>
    <p:sldId id="293" r:id="rId10"/>
    <p:sldId id="297" r:id="rId11"/>
    <p:sldId id="299" r:id="rId12"/>
    <p:sldId id="298" r:id="rId13"/>
    <p:sldId id="296" r:id="rId14"/>
    <p:sldId id="300" r:id="rId15"/>
    <p:sldId id="301" r:id="rId16"/>
    <p:sldId id="302" r:id="rId17"/>
    <p:sldId id="264" r:id="rId18"/>
    <p:sldId id="303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/>
  <p:clrMru>
    <a:srgbClr val="F5BA3B"/>
    <a:srgbClr val="FFDA46"/>
    <a:srgbClr val="DDD1C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3553" autoAdjust="0"/>
    <p:restoredTop sz="73115" autoAdjust="0"/>
  </p:normalViewPr>
  <p:slideViewPr>
    <p:cSldViewPr snapToGrid="0" snapToObjects="1" showGuides="1">
      <p:cViewPr varScale="1">
        <p:scale>
          <a:sx n="81" d="100"/>
          <a:sy n="81" d="100"/>
        </p:scale>
        <p:origin x="-1120" y="-104"/>
      </p:cViewPr>
      <p:guideLst>
        <p:guide orient="horz" pos="219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6"/>
    </p:cViewPr>
  </p:sorterViewPr>
  <p:notesViewPr>
    <p:cSldViewPr snapToGrid="0" snapToObjects="1" showGuides="1">
      <p:cViewPr varScale="1">
        <p:scale>
          <a:sx n="87" d="100"/>
          <a:sy n="87" d="100"/>
        </p:scale>
        <p:origin x="-217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20F29-4238-D34E-91BC-AA9A40751040}" type="datetimeFigureOut">
              <a:rPr lang="en-US" smtClean="0"/>
              <a:pPr/>
              <a:t>9/11/11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EE4B1-B32D-EF42-BFE2-4194691EF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Relationship Id="rId3" Type="http://schemas.openxmlformats.org/officeDocument/2006/relationships/hyperlink" Target="http://en.wikipedia.org/wiki/Exergonic" TargetMode="Externa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EE4B1-B32D-EF42-BFE2-4194691EF0E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i="0" u="none" baseline="0" dirty="0" smtClean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EE4B1-B32D-EF42-BFE2-4194691EF0E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i="0" u="none" baseline="0" dirty="0" smtClean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EE4B1-B32D-EF42-BFE2-4194691EF0E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i="0" u="none" baseline="0" dirty="0" smtClean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EE4B1-B32D-EF42-BFE2-4194691EF0E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EE4B1-B32D-EF42-BFE2-4194691EF0E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EE4B1-B32D-EF42-BFE2-4194691EF0E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i="0" u="none" baseline="0" dirty="0" smtClean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EE4B1-B32D-EF42-BFE2-4194691EF0E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i="0" u="none" baseline="0" dirty="0" smtClean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EE4B1-B32D-EF42-BFE2-4194691EF0E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EE4B1-B32D-EF42-BFE2-4194691EF0E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i="0" u="none" baseline="0" dirty="0" smtClean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EE4B1-B32D-EF42-BFE2-4194691EF0E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EE4B1-B32D-EF42-BFE2-4194691EF0E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EE4B1-B32D-EF42-BFE2-4194691EF0E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EE4B1-B32D-EF42-BFE2-4194691EF0E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EE4B1-B32D-EF42-BFE2-4194691EF0E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EE4B1-B32D-EF42-BFE2-4194691EF0E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EE4B1-B32D-EF42-BFE2-4194691EF0E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>
              <a:hlinkClick r:id="rId3" tooltip="Exergon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EE4B1-B32D-EF42-BFE2-4194691EF0E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i="0" u="none" dirty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EE4B1-B32D-EF42-BFE2-4194691EF0E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i="0" u="none" dirty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EE4B1-B32D-EF42-BFE2-4194691EF0E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377FC-4031-EC48-9CE4-4AFCAC25E7ED}" type="datetimeFigureOut">
              <a:rPr lang="en-US" smtClean="0"/>
              <a:pPr/>
              <a:t>9/11/11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377FC-4031-EC48-9CE4-4AFCAC25E7ED}" type="datetimeFigureOut">
              <a:rPr lang="en-US" smtClean="0"/>
              <a:pPr/>
              <a:t>9/11/11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2695-7AF4-6C49-B357-2C88855A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377FC-4031-EC48-9CE4-4AFCAC25E7ED}" type="datetimeFigureOut">
              <a:rPr lang="en-US" smtClean="0"/>
              <a:pPr/>
              <a:t>9/11/11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2695-7AF4-6C49-B357-2C88855A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F8C377FC-4031-EC48-9CE4-4AFCAC25E7ED}" type="datetimeFigureOut">
              <a:rPr lang="en-US" smtClean="0"/>
              <a:pPr/>
              <a:t>9/11/11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377FC-4031-EC48-9CE4-4AFCAC25E7ED}" type="datetimeFigureOut">
              <a:rPr lang="en-US" smtClean="0"/>
              <a:pPr/>
              <a:t>9/11/11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2695-7AF4-6C49-B357-2C88855A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377FC-4031-EC48-9CE4-4AFCAC25E7ED}" type="datetimeFigureOut">
              <a:rPr lang="en-US" smtClean="0"/>
              <a:pPr/>
              <a:t>9/11/11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2695-7AF4-6C49-B357-2C88855A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377FC-4031-EC48-9CE4-4AFCAC25E7ED}" type="datetimeFigureOut">
              <a:rPr lang="en-US" smtClean="0"/>
              <a:pPr/>
              <a:t>9/11/11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2695-7AF4-6C49-B357-2C88855A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377FC-4031-EC48-9CE4-4AFCAC25E7ED}" type="datetimeFigureOut">
              <a:rPr lang="en-US" smtClean="0"/>
              <a:pPr/>
              <a:t>9/11/11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2695-7AF4-6C49-B357-2C88855A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377FC-4031-EC48-9CE4-4AFCAC25E7ED}" type="datetimeFigureOut">
              <a:rPr lang="en-US" smtClean="0"/>
              <a:pPr/>
              <a:t>9/11/11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2695-7AF4-6C49-B357-2C88855A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377FC-4031-EC48-9CE4-4AFCAC25E7ED}" type="datetimeFigureOut">
              <a:rPr lang="en-US" smtClean="0"/>
              <a:pPr/>
              <a:t>9/11/11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2695-7AF4-6C49-B357-2C88855A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377FC-4031-EC48-9CE4-4AFCAC25E7ED}" type="datetimeFigureOut">
              <a:rPr lang="en-US" smtClean="0"/>
              <a:pPr/>
              <a:t>9/11/11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8C377FC-4031-EC48-9CE4-4AFCAC25E7ED}" type="datetimeFigureOut">
              <a:rPr lang="en-US" smtClean="0"/>
              <a:pPr/>
              <a:t>9/11/11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E262695-7AF4-6C49-B357-2C88855A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F8C377FC-4031-EC48-9CE4-4AFCAC25E7ED}" type="datetimeFigureOut">
              <a:rPr lang="en-US" smtClean="0"/>
              <a:pPr/>
              <a:t>9/11/11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2E262695-7AF4-6C49-B357-2C88855A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Bioenergetics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rbel"/>
                <a:cs typeface="Corbel"/>
              </a:rPr>
              <a:t>INTER 111:  Graduate Biochemistry</a:t>
            </a:r>
            <a:endParaRPr lang="en-US" sz="2800" dirty="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117348"/>
            <a:ext cx="8521700" cy="1252728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At constant temperature and pressure, </a:t>
            </a:r>
            <a:r>
              <a:rPr lang="en-US" sz="3600" dirty="0" smtClean="0">
                <a:latin typeface="Symbol" charset="2"/>
                <a:cs typeface="Symbol" charset="2"/>
              </a:rPr>
              <a:t>D</a:t>
            </a:r>
            <a:r>
              <a:rPr lang="en-US" sz="3600" dirty="0" smtClean="0"/>
              <a:t>G and </a:t>
            </a:r>
            <a:r>
              <a:rPr lang="en-US" sz="3600" dirty="0" err="1" smtClean="0">
                <a:latin typeface="Symbol" charset="2"/>
                <a:cs typeface="Symbol" charset="2"/>
              </a:rPr>
              <a:t>D</a:t>
            </a:r>
            <a:r>
              <a:rPr lang="en-US" sz="3600" dirty="0" err="1" smtClean="0"/>
              <a:t>G</a:t>
            </a:r>
            <a:r>
              <a:rPr lang="en-US" sz="3600" baseline="30000" dirty="0" err="1" smtClean="0"/>
              <a:t>o</a:t>
            </a:r>
            <a:r>
              <a:rPr lang="en-US" sz="3600" dirty="0" smtClean="0"/>
              <a:t> are related.</a:t>
            </a:r>
            <a:endParaRPr lang="en-US" sz="3600" dirty="0"/>
          </a:p>
        </p:txBody>
      </p:sp>
      <p:grpSp>
        <p:nvGrpSpPr>
          <p:cNvPr id="3" name="Group 24"/>
          <p:cNvGrpSpPr/>
          <p:nvPr/>
        </p:nvGrpSpPr>
        <p:grpSpPr>
          <a:xfrm>
            <a:off x="317500" y="1930386"/>
            <a:ext cx="4409320" cy="1277273"/>
            <a:chOff x="4201280" y="1560236"/>
            <a:chExt cx="4409320" cy="1277273"/>
          </a:xfrm>
        </p:grpSpPr>
        <p:sp>
          <p:nvSpPr>
            <p:cNvPr id="12" name="TextBox 11"/>
            <p:cNvSpPr txBox="1"/>
            <p:nvPr/>
          </p:nvSpPr>
          <p:spPr>
            <a:xfrm>
              <a:off x="4201280" y="1855569"/>
              <a:ext cx="3990220" cy="646331"/>
            </a:xfrm>
            <a:prstGeom prst="rect">
              <a:avLst/>
            </a:prstGeom>
            <a:noFill/>
            <a:ln>
              <a:noFill/>
            </a:ln>
            <a:effectLst>
              <a:outerShdw blurRad="50800" dist="127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3600" dirty="0" smtClean="0">
                  <a:latin typeface="Symbol" charset="2"/>
                  <a:cs typeface="Symbol" charset="2"/>
                </a:rPr>
                <a:t>D</a:t>
              </a:r>
              <a:r>
                <a:rPr lang="en-US" sz="3600" dirty="0" smtClean="0"/>
                <a:t>G</a:t>
              </a:r>
              <a:r>
                <a:rPr lang="en-US" sz="3600" i="1" dirty="0" smtClean="0"/>
                <a:t> </a:t>
              </a:r>
              <a:r>
                <a:rPr lang="en-US" sz="3600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= </a:t>
              </a:r>
              <a:r>
                <a:rPr lang="en-US" sz="3600" dirty="0" err="1" smtClean="0">
                  <a:latin typeface="Symbol" charset="2"/>
                  <a:cs typeface="Symbol" charset="2"/>
                </a:rPr>
                <a:t>D</a:t>
              </a:r>
              <a:r>
                <a:rPr lang="en-US" sz="3600" dirty="0" err="1" smtClean="0"/>
                <a:t>G</a:t>
              </a:r>
              <a:r>
                <a:rPr lang="en-US" sz="3600" baseline="30000" dirty="0" err="1" smtClean="0"/>
                <a:t>o</a:t>
              </a:r>
              <a:r>
                <a:rPr lang="en-US" sz="3600" dirty="0" smtClean="0"/>
                <a:t> + RT </a:t>
              </a:r>
              <a:r>
                <a:rPr lang="en-US" sz="3600" dirty="0" err="1" smtClean="0"/>
                <a:t>ln</a:t>
              </a:r>
              <a:r>
                <a:rPr lang="en-US" sz="3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3600" dirty="0" smtClean="0"/>
                <a:t> </a:t>
              </a:r>
            </a:p>
          </p:txBody>
        </p:sp>
        <p:grpSp>
          <p:nvGrpSpPr>
            <p:cNvPr id="4" name="Group 23"/>
            <p:cNvGrpSpPr/>
            <p:nvPr/>
          </p:nvGrpSpPr>
          <p:grpSpPr>
            <a:xfrm>
              <a:off x="7861477" y="1560236"/>
              <a:ext cx="749123" cy="1277273"/>
              <a:chOff x="7861477" y="1572936"/>
              <a:chExt cx="749123" cy="1277273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7861477" y="1572936"/>
                <a:ext cx="749123" cy="1277273"/>
              </a:xfrm>
              <a:prstGeom prst="rect">
                <a:avLst/>
              </a:prstGeom>
              <a:noFill/>
              <a:effectLst>
                <a:outerShdw blurRad="50800" dist="12700" dir="2700000">
                  <a:srgbClr val="000000">
                    <a:alpha val="43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3600" dirty="0" smtClean="0"/>
                  <a:t>[B]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3600" dirty="0" smtClean="0"/>
                  <a:t>[A]</a:t>
                </a:r>
                <a:endParaRPr lang="en-US" sz="3600" dirty="0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7950200" y="2247713"/>
                <a:ext cx="5842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TextBox 31"/>
          <p:cNvSpPr txBox="1"/>
          <p:nvPr/>
        </p:nvSpPr>
        <p:spPr>
          <a:xfrm>
            <a:off x="5588334" y="2275352"/>
            <a:ext cx="3485322" cy="646331"/>
          </a:xfrm>
          <a:prstGeom prst="rect">
            <a:avLst/>
          </a:prstGeom>
          <a:solidFill>
            <a:srgbClr val="DDD1C5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     A </a:t>
            </a:r>
            <a:r>
              <a:rPr lang="en-US" sz="3600" dirty="0" smtClean="0">
                <a:solidFill>
                  <a:srgbClr val="000090"/>
                </a:solidFill>
                <a:latin typeface="Wingdings"/>
                <a:ea typeface="Wingdings"/>
                <a:cs typeface="Wingdings"/>
              </a:rPr>
              <a:t>  </a:t>
            </a:r>
            <a:r>
              <a:rPr lang="en-US" sz="3600" dirty="0" smtClean="0">
                <a:solidFill>
                  <a:srgbClr val="000090"/>
                </a:solidFill>
              </a:rPr>
              <a:t>   B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21727" y="1600503"/>
            <a:ext cx="1522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glucose</a:t>
            </a:r>
          </a:p>
          <a:p>
            <a:pPr algn="ctr"/>
            <a:r>
              <a:rPr lang="en-US" i="1" dirty="0" smtClean="0"/>
              <a:t>6-phosphate</a:t>
            </a:r>
            <a:endParaRPr lang="en-US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7551143" y="1600503"/>
            <a:ext cx="1522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fructose</a:t>
            </a:r>
          </a:p>
          <a:p>
            <a:pPr algn="ctr"/>
            <a:r>
              <a:rPr lang="en-US" i="1" dirty="0" smtClean="0"/>
              <a:t>6-phosphate</a:t>
            </a:r>
            <a:endParaRPr lang="en-US" i="1" dirty="0"/>
          </a:p>
        </p:txBody>
      </p:sp>
      <p:grpSp>
        <p:nvGrpSpPr>
          <p:cNvPr id="5" name="Group 13"/>
          <p:cNvGrpSpPr/>
          <p:nvPr/>
        </p:nvGrpSpPr>
        <p:grpSpPr>
          <a:xfrm>
            <a:off x="6807036" y="2477909"/>
            <a:ext cx="1006018" cy="241300"/>
            <a:chOff x="4618976" y="4330700"/>
            <a:chExt cx="1225474" cy="241300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4655730" y="4330700"/>
              <a:ext cx="1188720" cy="0"/>
            </a:xfrm>
            <a:prstGeom prst="straightConnector1">
              <a:avLst/>
            </a:prstGeom>
            <a:ln w="571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10800000">
              <a:off x="4618976" y="4559300"/>
              <a:ext cx="1152144" cy="12700"/>
            </a:xfrm>
            <a:prstGeom prst="straightConnector1">
              <a:avLst/>
            </a:prstGeom>
            <a:ln w="571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1"/>
          <p:cNvGrpSpPr/>
          <p:nvPr/>
        </p:nvGrpSpPr>
        <p:grpSpPr>
          <a:xfrm>
            <a:off x="6150494" y="2252709"/>
            <a:ext cx="2723146" cy="657007"/>
            <a:chOff x="1407516" y="5477905"/>
            <a:chExt cx="2723146" cy="657007"/>
          </a:xfrm>
        </p:grpSpPr>
        <p:sp>
          <p:nvSpPr>
            <p:cNvPr id="20" name="Oval 19"/>
            <p:cNvSpPr/>
            <p:nvPr/>
          </p:nvSpPr>
          <p:spPr>
            <a:xfrm>
              <a:off x="1407516" y="5540558"/>
              <a:ext cx="594360" cy="59435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117652" y="5538076"/>
              <a:ext cx="594360" cy="594361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64739" y="5477905"/>
              <a:ext cx="2665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A</a:t>
              </a:r>
              <a:r>
                <a:rPr lang="en-US" sz="3600" dirty="0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</a:rPr>
                <a:t>  </a:t>
              </a:r>
              <a:r>
                <a:rPr lang="en-US" sz="3600" dirty="0" smtClean="0">
                  <a:solidFill>
                    <a:srgbClr val="FF0000"/>
                  </a:solidFill>
                </a:rPr>
                <a:t>    </a:t>
              </a:r>
              <a:r>
                <a:rPr lang="en-US" sz="3600" dirty="0" smtClean="0">
                  <a:solidFill>
                    <a:schemeClr val="bg1"/>
                  </a:solidFill>
                </a:rPr>
                <a:t>B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  <p:grpSp>
          <p:nvGrpSpPr>
            <p:cNvPr id="8" name="Group 13"/>
            <p:cNvGrpSpPr/>
            <p:nvPr/>
          </p:nvGrpSpPr>
          <p:grpSpPr>
            <a:xfrm>
              <a:off x="2081402" y="5704881"/>
              <a:ext cx="1006018" cy="241300"/>
              <a:chOff x="4618976" y="4330700"/>
              <a:chExt cx="1225474" cy="241300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4655730" y="4330700"/>
                <a:ext cx="1188720" cy="0"/>
              </a:xfrm>
              <a:prstGeom prst="straightConnector1">
                <a:avLst/>
              </a:prstGeom>
              <a:ln w="571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rot="10800000">
                <a:off x="4618976" y="4559300"/>
                <a:ext cx="1152144" cy="12700"/>
              </a:xfrm>
              <a:prstGeom prst="straightConnector1">
                <a:avLst/>
              </a:prstGeom>
              <a:ln w="571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117348"/>
            <a:ext cx="8521700" cy="1252728"/>
          </a:xfrm>
        </p:spPr>
        <p:txBody>
          <a:bodyPr>
            <a:normAutofit/>
          </a:bodyPr>
          <a:lstStyle/>
          <a:p>
            <a:pPr algn="r"/>
            <a:r>
              <a:rPr lang="en-US" sz="3600" dirty="0" err="1" smtClean="0">
                <a:latin typeface="Symbol" charset="2"/>
                <a:cs typeface="Symbol" charset="2"/>
              </a:rPr>
              <a:t>D</a:t>
            </a:r>
            <a:r>
              <a:rPr lang="en-US" sz="3600" dirty="0" err="1" smtClean="0"/>
              <a:t>G</a:t>
            </a:r>
            <a:r>
              <a:rPr lang="en-US" sz="3600" baseline="30000" dirty="0" err="1" smtClean="0"/>
              <a:t>o</a:t>
            </a:r>
            <a:r>
              <a:rPr lang="en-US" sz="3600" dirty="0" smtClean="0"/>
              <a:t> is predictive </a:t>
            </a:r>
            <a:br>
              <a:rPr lang="en-US" sz="3600" dirty="0" smtClean="0"/>
            </a:br>
            <a:r>
              <a:rPr lang="en-US" sz="3600" dirty="0" smtClean="0"/>
              <a:t>only standard conditions</a:t>
            </a:r>
            <a:endParaRPr lang="en-US" sz="3600" dirty="0"/>
          </a:p>
        </p:txBody>
      </p:sp>
      <p:grpSp>
        <p:nvGrpSpPr>
          <p:cNvPr id="3" name="Group 24"/>
          <p:cNvGrpSpPr/>
          <p:nvPr/>
        </p:nvGrpSpPr>
        <p:grpSpPr>
          <a:xfrm>
            <a:off x="317500" y="1383322"/>
            <a:ext cx="4409320" cy="1277273"/>
            <a:chOff x="4201280" y="1560236"/>
            <a:chExt cx="4409320" cy="1277273"/>
          </a:xfrm>
        </p:grpSpPr>
        <p:sp>
          <p:nvSpPr>
            <p:cNvPr id="12" name="TextBox 11"/>
            <p:cNvSpPr txBox="1"/>
            <p:nvPr/>
          </p:nvSpPr>
          <p:spPr>
            <a:xfrm>
              <a:off x="4201280" y="1855569"/>
              <a:ext cx="3990220" cy="646331"/>
            </a:xfrm>
            <a:prstGeom prst="rect">
              <a:avLst/>
            </a:prstGeom>
            <a:noFill/>
            <a:ln>
              <a:noFill/>
            </a:ln>
            <a:effectLst>
              <a:outerShdw blurRad="50800" dist="127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3600" dirty="0" smtClean="0">
                  <a:latin typeface="Symbol" charset="2"/>
                  <a:cs typeface="Symbol" charset="2"/>
                </a:rPr>
                <a:t>D</a:t>
              </a:r>
              <a:r>
                <a:rPr lang="en-US" sz="3600" dirty="0" smtClean="0"/>
                <a:t>G</a:t>
              </a:r>
              <a:r>
                <a:rPr lang="en-US" sz="3600" i="1" dirty="0" smtClean="0"/>
                <a:t> </a:t>
              </a:r>
              <a:r>
                <a:rPr lang="en-US" sz="3600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= </a:t>
              </a:r>
              <a:r>
                <a:rPr lang="en-US" sz="3600" dirty="0" err="1" smtClean="0">
                  <a:latin typeface="Symbol" charset="2"/>
                  <a:cs typeface="Symbol" charset="2"/>
                </a:rPr>
                <a:t>D</a:t>
              </a:r>
              <a:r>
                <a:rPr lang="en-US" sz="3600" dirty="0" err="1" smtClean="0"/>
                <a:t>G</a:t>
              </a:r>
              <a:r>
                <a:rPr lang="en-US" sz="3600" baseline="30000" dirty="0" err="1" smtClean="0"/>
                <a:t>o</a:t>
              </a:r>
              <a:r>
                <a:rPr lang="en-US" sz="3600" dirty="0" smtClean="0"/>
                <a:t> + RT </a:t>
              </a:r>
              <a:r>
                <a:rPr lang="en-US" sz="3600" dirty="0" err="1" smtClean="0"/>
                <a:t>ln</a:t>
              </a:r>
              <a:r>
                <a:rPr lang="en-US" sz="3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3600" dirty="0" smtClean="0"/>
                <a:t> </a:t>
              </a:r>
            </a:p>
          </p:txBody>
        </p:sp>
        <p:grpSp>
          <p:nvGrpSpPr>
            <p:cNvPr id="4" name="Group 23"/>
            <p:cNvGrpSpPr/>
            <p:nvPr/>
          </p:nvGrpSpPr>
          <p:grpSpPr>
            <a:xfrm>
              <a:off x="7861477" y="1560236"/>
              <a:ext cx="749123" cy="1277273"/>
              <a:chOff x="7861477" y="1572936"/>
              <a:chExt cx="749123" cy="1277273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7861477" y="1572936"/>
                <a:ext cx="749123" cy="1277273"/>
              </a:xfrm>
              <a:prstGeom prst="rect">
                <a:avLst/>
              </a:prstGeom>
              <a:noFill/>
              <a:effectLst>
                <a:outerShdw blurRad="50800" dist="12700" dir="2700000">
                  <a:srgbClr val="000000">
                    <a:alpha val="43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3600" dirty="0" smtClean="0"/>
                  <a:t>[B]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3600" dirty="0" smtClean="0"/>
                  <a:t>[A]</a:t>
                </a:r>
                <a:endParaRPr lang="en-US" sz="3600" dirty="0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7950200" y="2247713"/>
                <a:ext cx="5842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TextBox 31"/>
          <p:cNvSpPr txBox="1"/>
          <p:nvPr/>
        </p:nvSpPr>
        <p:spPr>
          <a:xfrm>
            <a:off x="5588334" y="2275352"/>
            <a:ext cx="3485322" cy="646331"/>
          </a:xfrm>
          <a:prstGeom prst="rect">
            <a:avLst/>
          </a:prstGeom>
          <a:solidFill>
            <a:srgbClr val="DDD1C5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     A </a:t>
            </a:r>
            <a:r>
              <a:rPr lang="en-US" sz="3600" dirty="0" smtClean="0">
                <a:solidFill>
                  <a:srgbClr val="000090"/>
                </a:solidFill>
                <a:latin typeface="Wingdings"/>
                <a:ea typeface="Wingdings"/>
                <a:cs typeface="Wingdings"/>
              </a:rPr>
              <a:t>  </a:t>
            </a:r>
            <a:r>
              <a:rPr lang="en-US" sz="3600" dirty="0" smtClean="0">
                <a:solidFill>
                  <a:srgbClr val="000090"/>
                </a:solidFill>
              </a:rPr>
              <a:t>   B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21727" y="1600503"/>
            <a:ext cx="1522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glucose</a:t>
            </a:r>
          </a:p>
          <a:p>
            <a:pPr algn="ctr"/>
            <a:r>
              <a:rPr lang="en-US" i="1" dirty="0" smtClean="0"/>
              <a:t>6-phosphate</a:t>
            </a:r>
            <a:endParaRPr lang="en-US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7551143" y="1600503"/>
            <a:ext cx="1522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fructose</a:t>
            </a:r>
          </a:p>
          <a:p>
            <a:pPr algn="ctr"/>
            <a:r>
              <a:rPr lang="en-US" i="1" dirty="0" smtClean="0"/>
              <a:t>6-phosphate</a:t>
            </a:r>
            <a:endParaRPr lang="en-US" i="1" dirty="0"/>
          </a:p>
        </p:txBody>
      </p:sp>
      <p:grpSp>
        <p:nvGrpSpPr>
          <p:cNvPr id="5" name="Group 13"/>
          <p:cNvGrpSpPr/>
          <p:nvPr/>
        </p:nvGrpSpPr>
        <p:grpSpPr>
          <a:xfrm>
            <a:off x="6807036" y="2477909"/>
            <a:ext cx="1006018" cy="241300"/>
            <a:chOff x="4618976" y="4330700"/>
            <a:chExt cx="1225474" cy="241300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4655730" y="4330700"/>
              <a:ext cx="1188720" cy="0"/>
            </a:xfrm>
            <a:prstGeom prst="straightConnector1">
              <a:avLst/>
            </a:prstGeom>
            <a:ln w="571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10800000">
              <a:off x="4618976" y="4559300"/>
              <a:ext cx="1152144" cy="12700"/>
            </a:xfrm>
            <a:prstGeom prst="straightConnector1">
              <a:avLst/>
            </a:prstGeom>
            <a:ln w="571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41"/>
          <p:cNvGrpSpPr/>
          <p:nvPr/>
        </p:nvGrpSpPr>
        <p:grpSpPr>
          <a:xfrm>
            <a:off x="6150494" y="2252709"/>
            <a:ext cx="2723146" cy="657007"/>
            <a:chOff x="1407516" y="5477905"/>
            <a:chExt cx="2723146" cy="657007"/>
          </a:xfrm>
        </p:grpSpPr>
        <p:sp>
          <p:nvSpPr>
            <p:cNvPr id="20" name="Oval 19"/>
            <p:cNvSpPr/>
            <p:nvPr/>
          </p:nvSpPr>
          <p:spPr>
            <a:xfrm>
              <a:off x="1407516" y="5540558"/>
              <a:ext cx="594360" cy="59435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117652" y="5538076"/>
              <a:ext cx="594360" cy="594361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64739" y="5477905"/>
              <a:ext cx="2665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A</a:t>
              </a:r>
              <a:r>
                <a:rPr lang="en-US" sz="3600" dirty="0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</a:rPr>
                <a:t>  </a:t>
              </a:r>
              <a:r>
                <a:rPr lang="en-US" sz="3600" dirty="0" smtClean="0">
                  <a:solidFill>
                    <a:srgbClr val="FF0000"/>
                  </a:solidFill>
                </a:rPr>
                <a:t>    </a:t>
              </a:r>
              <a:r>
                <a:rPr lang="en-US" sz="3600" dirty="0" smtClean="0">
                  <a:solidFill>
                    <a:schemeClr val="bg1"/>
                  </a:solidFill>
                </a:rPr>
                <a:t>B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  <p:grpSp>
          <p:nvGrpSpPr>
            <p:cNvPr id="7" name="Group 13"/>
            <p:cNvGrpSpPr/>
            <p:nvPr/>
          </p:nvGrpSpPr>
          <p:grpSpPr>
            <a:xfrm>
              <a:off x="2081402" y="5704881"/>
              <a:ext cx="1006018" cy="241300"/>
              <a:chOff x="4618976" y="4330700"/>
              <a:chExt cx="1225474" cy="241300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4655730" y="4330700"/>
                <a:ext cx="1188720" cy="0"/>
              </a:xfrm>
              <a:prstGeom prst="straightConnector1">
                <a:avLst/>
              </a:prstGeom>
              <a:ln w="571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rot="10800000">
                <a:off x="4618976" y="4559300"/>
                <a:ext cx="1152144" cy="12700"/>
              </a:xfrm>
              <a:prstGeom prst="straightConnector1">
                <a:avLst/>
              </a:prstGeom>
              <a:ln w="571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9" name="TextBox 168"/>
          <p:cNvSpPr txBox="1"/>
          <p:nvPr/>
        </p:nvSpPr>
        <p:spPr>
          <a:xfrm>
            <a:off x="5136340" y="5981075"/>
            <a:ext cx="1480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standard </a:t>
            </a:r>
          </a:p>
          <a:p>
            <a:pPr algn="r"/>
            <a:r>
              <a:rPr lang="en-US" i="1" dirty="0" smtClean="0"/>
              <a:t>conditions</a:t>
            </a:r>
            <a:endParaRPr lang="en-US" i="1" dirty="0"/>
          </a:p>
        </p:txBody>
      </p:sp>
      <p:grpSp>
        <p:nvGrpSpPr>
          <p:cNvPr id="8" name="Group 179"/>
          <p:cNvGrpSpPr/>
          <p:nvPr/>
        </p:nvGrpSpPr>
        <p:grpSpPr>
          <a:xfrm>
            <a:off x="6612446" y="3630600"/>
            <a:ext cx="1512088" cy="2972725"/>
            <a:chOff x="3890901" y="3492361"/>
            <a:chExt cx="1512088" cy="2972725"/>
          </a:xfrm>
        </p:grpSpPr>
        <p:grpSp>
          <p:nvGrpSpPr>
            <p:cNvPr id="9" name="Group 123"/>
            <p:cNvGrpSpPr/>
            <p:nvPr/>
          </p:nvGrpSpPr>
          <p:grpSpPr>
            <a:xfrm>
              <a:off x="3890901" y="3492361"/>
              <a:ext cx="1494369" cy="1345663"/>
              <a:chOff x="6947836" y="5039015"/>
              <a:chExt cx="1494369" cy="1345663"/>
            </a:xfrm>
          </p:grpSpPr>
          <p:sp>
            <p:nvSpPr>
              <p:cNvPr id="128" name="Round Same Side Corner Rectangle 127"/>
              <p:cNvSpPr/>
              <p:nvPr/>
            </p:nvSpPr>
            <p:spPr>
              <a:xfrm flipV="1">
                <a:off x="6987085" y="5207000"/>
                <a:ext cx="1435099" cy="1164980"/>
              </a:xfrm>
              <a:prstGeom prst="round2SameRect">
                <a:avLst/>
              </a:prstGeom>
              <a:solidFill>
                <a:srgbClr val="3366FF"/>
              </a:soli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reeform 128"/>
              <p:cNvSpPr/>
              <p:nvPr/>
            </p:nvSpPr>
            <p:spPr>
              <a:xfrm>
                <a:off x="6981703" y="5202867"/>
                <a:ext cx="1426634" cy="29633"/>
              </a:xfrm>
              <a:custGeom>
                <a:avLst/>
                <a:gdLst>
                  <a:gd name="connsiteX0" fmla="*/ 0 w 1426634"/>
                  <a:gd name="connsiteY0" fmla="*/ 12700 h 29633"/>
                  <a:gd name="connsiteX1" fmla="*/ 262467 w 1426634"/>
                  <a:gd name="connsiteY1" fmla="*/ 21166 h 29633"/>
                  <a:gd name="connsiteX2" fmla="*/ 376767 w 1426634"/>
                  <a:gd name="connsiteY2" fmla="*/ 29633 h 29633"/>
                  <a:gd name="connsiteX3" fmla="*/ 520700 w 1426634"/>
                  <a:gd name="connsiteY3" fmla="*/ 12700 h 29633"/>
                  <a:gd name="connsiteX4" fmla="*/ 715434 w 1426634"/>
                  <a:gd name="connsiteY4" fmla="*/ 12700 h 29633"/>
                  <a:gd name="connsiteX5" fmla="*/ 897467 w 1426634"/>
                  <a:gd name="connsiteY5" fmla="*/ 12700 h 29633"/>
                  <a:gd name="connsiteX6" fmla="*/ 1054100 w 1426634"/>
                  <a:gd name="connsiteY6" fmla="*/ 0 h 29633"/>
                  <a:gd name="connsiteX7" fmla="*/ 1240367 w 1426634"/>
                  <a:gd name="connsiteY7" fmla="*/ 12700 h 29633"/>
                  <a:gd name="connsiteX8" fmla="*/ 1392767 w 1426634"/>
                  <a:gd name="connsiteY8" fmla="*/ 25400 h 29633"/>
                  <a:gd name="connsiteX9" fmla="*/ 1426634 w 1426634"/>
                  <a:gd name="connsiteY9" fmla="*/ 29633 h 29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6634" h="29633">
                    <a:moveTo>
                      <a:pt x="0" y="12700"/>
                    </a:moveTo>
                    <a:lnTo>
                      <a:pt x="262467" y="21166"/>
                    </a:lnTo>
                    <a:lnTo>
                      <a:pt x="376767" y="29633"/>
                    </a:lnTo>
                    <a:lnTo>
                      <a:pt x="520700" y="12700"/>
                    </a:lnTo>
                    <a:lnTo>
                      <a:pt x="715434" y="12700"/>
                    </a:lnTo>
                    <a:lnTo>
                      <a:pt x="897467" y="12700"/>
                    </a:lnTo>
                    <a:lnTo>
                      <a:pt x="1054100" y="0"/>
                    </a:lnTo>
                    <a:lnTo>
                      <a:pt x="1240367" y="12700"/>
                    </a:lnTo>
                    <a:lnTo>
                      <a:pt x="1392767" y="25400"/>
                    </a:lnTo>
                    <a:lnTo>
                      <a:pt x="1426634" y="29633"/>
                    </a:lnTo>
                  </a:path>
                </a:pathLst>
              </a:custGeom>
              <a:ln w="12700" cap="flat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ound Same Side Corner Rectangle 129"/>
              <p:cNvSpPr/>
              <p:nvPr/>
            </p:nvSpPr>
            <p:spPr>
              <a:xfrm flipV="1">
                <a:off x="6977468" y="5130891"/>
                <a:ext cx="1435099" cy="1253787"/>
              </a:xfrm>
              <a:prstGeom prst="round2SameRect">
                <a:avLst/>
              </a:prstGeom>
              <a:noFill/>
              <a:ln w="1270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6947836" y="5039015"/>
                <a:ext cx="1494369" cy="11429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7218092" y="5340447"/>
                <a:ext cx="129878" cy="13274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7526447" y="5284660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7769574" y="5284660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8033977" y="5414526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8200256" y="5310058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7670381" y="5500555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7347970" y="5687576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7517981" y="5665655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8188881" y="5712976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7153153" y="5828505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7735320" y="5732026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7064931" y="6160816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7314781" y="6118324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7639696" y="5985581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7904099" y="6094444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8078053" y="5867962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8188881" y="6094444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7056465" y="5357379"/>
                <a:ext cx="129878" cy="1327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7002109" y="5821399"/>
                <a:ext cx="129878" cy="1327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8005439" y="5680619"/>
                <a:ext cx="129878" cy="1327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7347970" y="5260618"/>
                <a:ext cx="129878" cy="1327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7656325" y="5348154"/>
                <a:ext cx="129878" cy="1327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8005439" y="5264851"/>
                <a:ext cx="129878" cy="1327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7461508" y="5443407"/>
                <a:ext cx="129878" cy="1327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7208865" y="5509779"/>
                <a:ext cx="129878" cy="1327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7271007" y="5779345"/>
                <a:ext cx="129878" cy="1327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7119964" y="6000705"/>
                <a:ext cx="129878" cy="1327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7396569" y="5934334"/>
                <a:ext cx="129878" cy="1327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7453042" y="6098515"/>
                <a:ext cx="129878" cy="1327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7574757" y="5813362"/>
                <a:ext cx="129878" cy="1327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7899452" y="5845719"/>
                <a:ext cx="129878" cy="1327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7769574" y="6118324"/>
                <a:ext cx="129878" cy="1327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8033977" y="6032143"/>
                <a:ext cx="129878" cy="1327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8207931" y="5934334"/>
                <a:ext cx="129878" cy="1327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8163855" y="5473190"/>
                <a:ext cx="129878" cy="1327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8029330" y="6227187"/>
                <a:ext cx="129878" cy="1327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7865198" y="5547269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</p:grpSp>
        <p:grpSp>
          <p:nvGrpSpPr>
            <p:cNvPr id="10" name="Group 184"/>
            <p:cNvGrpSpPr/>
            <p:nvPr/>
          </p:nvGrpSpPr>
          <p:grpSpPr>
            <a:xfrm>
              <a:off x="3991452" y="5050308"/>
              <a:ext cx="666251" cy="575978"/>
              <a:chOff x="864573" y="5420105"/>
              <a:chExt cx="666251" cy="575978"/>
            </a:xfrm>
          </p:grpSpPr>
          <p:sp>
            <p:nvSpPr>
              <p:cNvPr id="171" name="Oval 170"/>
              <p:cNvSpPr/>
              <p:nvPr/>
            </p:nvSpPr>
            <p:spPr>
              <a:xfrm>
                <a:off x="864573" y="5447443"/>
                <a:ext cx="548640" cy="5486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000090"/>
                  </a:solidFill>
                </a:endParaRP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939850" y="5420105"/>
                <a:ext cx="5909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90"/>
                    </a:solidFill>
                  </a:rPr>
                  <a:t>A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" name="Group 187"/>
            <p:cNvGrpSpPr/>
            <p:nvPr/>
          </p:nvGrpSpPr>
          <p:grpSpPr>
            <a:xfrm>
              <a:off x="4011459" y="5904999"/>
              <a:ext cx="548640" cy="560087"/>
              <a:chOff x="3607378" y="5461400"/>
              <a:chExt cx="548640" cy="560087"/>
            </a:xfrm>
          </p:grpSpPr>
          <p:sp>
            <p:nvSpPr>
              <p:cNvPr id="174" name="Oval 173"/>
              <p:cNvSpPr/>
              <p:nvPr/>
            </p:nvSpPr>
            <p:spPr>
              <a:xfrm>
                <a:off x="3607378" y="5472847"/>
                <a:ext cx="548640" cy="5486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3675307" y="5461400"/>
                <a:ext cx="480711" cy="53468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B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6" name="TextBox 175"/>
            <p:cNvSpPr txBox="1"/>
            <p:nvPr/>
          </p:nvSpPr>
          <p:spPr>
            <a:xfrm>
              <a:off x="4546063" y="5120454"/>
              <a:ext cx="8332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= 1 </a:t>
              </a:r>
              <a:r>
                <a:rPr lang="en-US" sz="2000" u="sng" dirty="0" smtClean="0"/>
                <a:t>M</a:t>
              </a:r>
              <a:endParaRPr lang="en-US" sz="2000" u="sng" dirty="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569733" y="5944360"/>
              <a:ext cx="8332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= 1 </a:t>
              </a:r>
              <a:r>
                <a:rPr lang="en-US" sz="2000" u="sng" dirty="0" smtClean="0"/>
                <a:t>M</a:t>
              </a:r>
              <a:endParaRPr lang="en-US" sz="2000" u="sng" dirty="0"/>
            </a:p>
          </p:txBody>
        </p:sp>
      </p:grpSp>
      <p:sp>
        <p:nvSpPr>
          <p:cNvPr id="178" name="TextBox 177"/>
          <p:cNvSpPr txBox="1"/>
          <p:nvPr/>
        </p:nvSpPr>
        <p:spPr>
          <a:xfrm>
            <a:off x="389866" y="4018348"/>
            <a:ext cx="1518364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Symbol" charset="2"/>
                <a:cs typeface="Symbol" charset="2"/>
              </a:rPr>
              <a:t>D</a:t>
            </a:r>
            <a:r>
              <a:rPr lang="en-US" sz="2400" b="1" dirty="0" smtClean="0"/>
              <a:t>G = </a:t>
            </a:r>
            <a:r>
              <a:rPr lang="en-US" sz="2400" b="1" dirty="0" err="1" smtClean="0">
                <a:latin typeface="Symbol" charset="2"/>
                <a:cs typeface="Symbol" charset="2"/>
              </a:rPr>
              <a:t>D</a:t>
            </a:r>
            <a:r>
              <a:rPr lang="en-US" sz="2400" b="1" dirty="0" err="1" smtClean="0"/>
              <a:t>G</a:t>
            </a:r>
            <a:r>
              <a:rPr lang="en-US" sz="2400" b="1" baseline="30000" dirty="0" err="1" smtClean="0"/>
              <a:t>o</a:t>
            </a:r>
            <a:endParaRPr lang="en-US" sz="2400" b="1" dirty="0"/>
          </a:p>
        </p:txBody>
      </p:sp>
      <p:sp>
        <p:nvSpPr>
          <p:cNvPr id="179" name="TextBox 178"/>
          <p:cNvSpPr txBox="1"/>
          <p:nvPr/>
        </p:nvSpPr>
        <p:spPr>
          <a:xfrm>
            <a:off x="353729" y="2966635"/>
            <a:ext cx="5012660" cy="464428"/>
          </a:xfrm>
          <a:prstGeom prst="rect">
            <a:avLst/>
          </a:prstGeom>
          <a:noFill/>
          <a:ln>
            <a:noFill/>
          </a:ln>
          <a:effectLst>
            <a:outerShdw blurRad="508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>
              <a:spcAft>
                <a:spcPts val="1800"/>
              </a:spcAft>
            </a:pPr>
            <a:r>
              <a:rPr lang="en-US" sz="2400" dirty="0" err="1" smtClean="0">
                <a:latin typeface="Symbol" charset="2"/>
                <a:cs typeface="Symbol" charset="2"/>
              </a:rPr>
              <a:t>D</a:t>
            </a:r>
            <a:r>
              <a:rPr lang="en-US" sz="2400" dirty="0" err="1" smtClean="0"/>
              <a:t>G</a:t>
            </a:r>
            <a:r>
              <a:rPr lang="en-US" sz="2400" baseline="30000" dirty="0" err="1" smtClean="0"/>
              <a:t>o</a:t>
            </a:r>
            <a:r>
              <a:rPr lang="en-US" sz="2400" dirty="0" smtClean="0"/>
              <a:t> = standard free energy change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117348"/>
            <a:ext cx="8521700" cy="1252728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Symbol" charset="2"/>
                <a:cs typeface="Symbol" charset="2"/>
              </a:rPr>
              <a:t>D</a:t>
            </a:r>
            <a:r>
              <a:rPr lang="en-US" sz="3600" dirty="0" smtClean="0"/>
              <a:t>G depends on the concentration of reactants and products</a:t>
            </a:r>
            <a:endParaRPr lang="en-US" sz="3600" dirty="0"/>
          </a:p>
        </p:txBody>
      </p:sp>
      <p:grpSp>
        <p:nvGrpSpPr>
          <p:cNvPr id="3" name="Group 24"/>
          <p:cNvGrpSpPr/>
          <p:nvPr/>
        </p:nvGrpSpPr>
        <p:grpSpPr>
          <a:xfrm>
            <a:off x="317500" y="1383322"/>
            <a:ext cx="4409320" cy="1277273"/>
            <a:chOff x="4201280" y="1560236"/>
            <a:chExt cx="4409320" cy="1277273"/>
          </a:xfrm>
        </p:grpSpPr>
        <p:sp>
          <p:nvSpPr>
            <p:cNvPr id="12" name="TextBox 11"/>
            <p:cNvSpPr txBox="1"/>
            <p:nvPr/>
          </p:nvSpPr>
          <p:spPr>
            <a:xfrm>
              <a:off x="4201280" y="1855569"/>
              <a:ext cx="3990220" cy="646331"/>
            </a:xfrm>
            <a:prstGeom prst="rect">
              <a:avLst/>
            </a:prstGeom>
            <a:noFill/>
            <a:ln>
              <a:noFill/>
            </a:ln>
            <a:effectLst>
              <a:outerShdw blurRad="50800" dist="127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3600" dirty="0" smtClean="0">
                  <a:latin typeface="Symbol" charset="2"/>
                  <a:cs typeface="Symbol" charset="2"/>
                </a:rPr>
                <a:t>D</a:t>
              </a:r>
              <a:r>
                <a:rPr lang="en-US" sz="3600" dirty="0" smtClean="0"/>
                <a:t>G</a:t>
              </a:r>
              <a:r>
                <a:rPr lang="en-US" sz="3600" i="1" dirty="0" smtClean="0"/>
                <a:t> </a:t>
              </a:r>
              <a:r>
                <a:rPr lang="en-US" sz="3600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= </a:t>
              </a:r>
              <a:r>
                <a:rPr lang="en-US" sz="3600" dirty="0" err="1" smtClean="0">
                  <a:latin typeface="Symbol" charset="2"/>
                  <a:cs typeface="Symbol" charset="2"/>
                </a:rPr>
                <a:t>D</a:t>
              </a:r>
              <a:r>
                <a:rPr lang="en-US" sz="3600" dirty="0" err="1" smtClean="0"/>
                <a:t>G</a:t>
              </a:r>
              <a:r>
                <a:rPr lang="en-US" sz="3600" baseline="30000" dirty="0" err="1" smtClean="0"/>
                <a:t>o</a:t>
              </a:r>
              <a:r>
                <a:rPr lang="en-US" sz="3600" dirty="0" smtClean="0"/>
                <a:t> + RT </a:t>
              </a:r>
              <a:r>
                <a:rPr lang="en-US" sz="3600" dirty="0" err="1" smtClean="0"/>
                <a:t>ln</a:t>
              </a:r>
              <a:r>
                <a:rPr lang="en-US" sz="3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3600" dirty="0" smtClean="0"/>
                <a:t> </a:t>
              </a:r>
            </a:p>
          </p:txBody>
        </p:sp>
        <p:grpSp>
          <p:nvGrpSpPr>
            <p:cNvPr id="4" name="Group 23"/>
            <p:cNvGrpSpPr/>
            <p:nvPr/>
          </p:nvGrpSpPr>
          <p:grpSpPr>
            <a:xfrm>
              <a:off x="7861477" y="1560236"/>
              <a:ext cx="749123" cy="1277273"/>
              <a:chOff x="7861477" y="1572936"/>
              <a:chExt cx="749123" cy="1277273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7861477" y="1572936"/>
                <a:ext cx="749123" cy="1277273"/>
              </a:xfrm>
              <a:prstGeom prst="rect">
                <a:avLst/>
              </a:prstGeom>
              <a:noFill/>
              <a:effectLst>
                <a:outerShdw blurRad="50800" dist="12700" dir="2700000">
                  <a:srgbClr val="000000">
                    <a:alpha val="43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3600" dirty="0" smtClean="0"/>
                  <a:t>[B]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3600" dirty="0" smtClean="0"/>
                  <a:t>[A]</a:t>
                </a:r>
                <a:endParaRPr lang="en-US" sz="3600" dirty="0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7950200" y="2247713"/>
                <a:ext cx="5842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TextBox 31"/>
          <p:cNvSpPr txBox="1"/>
          <p:nvPr/>
        </p:nvSpPr>
        <p:spPr>
          <a:xfrm>
            <a:off x="5588334" y="2275352"/>
            <a:ext cx="3485322" cy="646331"/>
          </a:xfrm>
          <a:prstGeom prst="rect">
            <a:avLst/>
          </a:prstGeom>
          <a:solidFill>
            <a:srgbClr val="DDD1C5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     A </a:t>
            </a:r>
            <a:r>
              <a:rPr lang="en-US" sz="3600" dirty="0" smtClean="0">
                <a:solidFill>
                  <a:srgbClr val="000090"/>
                </a:solidFill>
                <a:latin typeface="Wingdings"/>
                <a:ea typeface="Wingdings"/>
                <a:cs typeface="Wingdings"/>
              </a:rPr>
              <a:t>  </a:t>
            </a:r>
            <a:r>
              <a:rPr lang="en-US" sz="3600" dirty="0" smtClean="0">
                <a:solidFill>
                  <a:srgbClr val="000090"/>
                </a:solidFill>
              </a:rPr>
              <a:t>   B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21727" y="1600503"/>
            <a:ext cx="1522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glucose</a:t>
            </a:r>
          </a:p>
          <a:p>
            <a:pPr algn="ctr"/>
            <a:r>
              <a:rPr lang="en-US" i="1" dirty="0" smtClean="0"/>
              <a:t>6-phosphate</a:t>
            </a:r>
            <a:endParaRPr lang="en-US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7551143" y="1600503"/>
            <a:ext cx="1522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fructose</a:t>
            </a:r>
          </a:p>
          <a:p>
            <a:pPr algn="ctr"/>
            <a:r>
              <a:rPr lang="en-US" i="1" dirty="0" smtClean="0"/>
              <a:t>6-phosphate</a:t>
            </a:r>
            <a:endParaRPr lang="en-US" i="1" dirty="0"/>
          </a:p>
        </p:txBody>
      </p:sp>
      <p:grpSp>
        <p:nvGrpSpPr>
          <p:cNvPr id="5" name="Group 13"/>
          <p:cNvGrpSpPr/>
          <p:nvPr/>
        </p:nvGrpSpPr>
        <p:grpSpPr>
          <a:xfrm>
            <a:off x="6807036" y="2477909"/>
            <a:ext cx="1006018" cy="241300"/>
            <a:chOff x="4618976" y="4330700"/>
            <a:chExt cx="1225474" cy="241300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4655730" y="4330700"/>
              <a:ext cx="1188720" cy="0"/>
            </a:xfrm>
            <a:prstGeom prst="straightConnector1">
              <a:avLst/>
            </a:prstGeom>
            <a:ln w="571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10800000">
              <a:off x="4618976" y="4559300"/>
              <a:ext cx="1152144" cy="12700"/>
            </a:xfrm>
            <a:prstGeom prst="straightConnector1">
              <a:avLst/>
            </a:prstGeom>
            <a:ln w="571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41"/>
          <p:cNvGrpSpPr/>
          <p:nvPr/>
        </p:nvGrpSpPr>
        <p:grpSpPr>
          <a:xfrm>
            <a:off x="6150494" y="2252709"/>
            <a:ext cx="2723146" cy="657007"/>
            <a:chOff x="1407516" y="5477905"/>
            <a:chExt cx="2723146" cy="657007"/>
          </a:xfrm>
        </p:grpSpPr>
        <p:sp>
          <p:nvSpPr>
            <p:cNvPr id="20" name="Oval 19"/>
            <p:cNvSpPr/>
            <p:nvPr/>
          </p:nvSpPr>
          <p:spPr>
            <a:xfrm>
              <a:off x="1407516" y="5540558"/>
              <a:ext cx="594360" cy="59435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117652" y="5538076"/>
              <a:ext cx="594360" cy="594361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64739" y="5477905"/>
              <a:ext cx="2665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A</a:t>
              </a:r>
              <a:r>
                <a:rPr lang="en-US" sz="3600" dirty="0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</a:rPr>
                <a:t>  </a:t>
              </a:r>
              <a:r>
                <a:rPr lang="en-US" sz="3600" dirty="0" smtClean="0">
                  <a:solidFill>
                    <a:srgbClr val="FF0000"/>
                  </a:solidFill>
                </a:rPr>
                <a:t>    </a:t>
              </a:r>
              <a:r>
                <a:rPr lang="en-US" sz="3600" dirty="0" smtClean="0">
                  <a:solidFill>
                    <a:schemeClr val="bg1"/>
                  </a:solidFill>
                </a:rPr>
                <a:t>B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  <p:grpSp>
          <p:nvGrpSpPr>
            <p:cNvPr id="7" name="Group 13"/>
            <p:cNvGrpSpPr/>
            <p:nvPr/>
          </p:nvGrpSpPr>
          <p:grpSpPr>
            <a:xfrm>
              <a:off x="2081402" y="5704881"/>
              <a:ext cx="1006018" cy="241300"/>
              <a:chOff x="4618976" y="4330700"/>
              <a:chExt cx="1225474" cy="241300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4655730" y="4330700"/>
                <a:ext cx="1188720" cy="0"/>
              </a:xfrm>
              <a:prstGeom prst="straightConnector1">
                <a:avLst/>
              </a:prstGeom>
              <a:ln w="571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rot="10800000">
                <a:off x="4618976" y="4559300"/>
                <a:ext cx="1152144" cy="12700"/>
              </a:xfrm>
              <a:prstGeom prst="straightConnector1">
                <a:avLst/>
              </a:prstGeom>
              <a:ln w="571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Group 79"/>
          <p:cNvGrpSpPr/>
          <p:nvPr/>
        </p:nvGrpSpPr>
        <p:grpSpPr>
          <a:xfrm>
            <a:off x="389866" y="2710593"/>
            <a:ext cx="7471316" cy="1776001"/>
            <a:chOff x="389866" y="2710593"/>
            <a:chExt cx="7471316" cy="1776001"/>
          </a:xfrm>
        </p:grpSpPr>
        <p:sp>
          <p:nvSpPr>
            <p:cNvPr id="81" name="TextBox 80"/>
            <p:cNvSpPr txBox="1"/>
            <p:nvPr/>
          </p:nvSpPr>
          <p:spPr>
            <a:xfrm>
              <a:off x="389866" y="4024929"/>
              <a:ext cx="4182134" cy="461665"/>
            </a:xfrm>
            <a:prstGeom prst="rect">
              <a:avLst/>
            </a:prstGeom>
            <a:solidFill>
              <a:srgbClr val="F5BA3B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Symbol" charset="2"/>
                  <a:cs typeface="Symbol" charset="2"/>
                </a:rPr>
                <a:t>D</a:t>
              </a:r>
              <a:r>
                <a:rPr lang="en-US" sz="2400" b="1" dirty="0" smtClean="0"/>
                <a:t>G = </a:t>
              </a:r>
              <a:r>
                <a:rPr lang="en-US" sz="2400" b="1" dirty="0" err="1" smtClean="0">
                  <a:latin typeface="Symbol" charset="2"/>
                  <a:cs typeface="Symbol" charset="2"/>
                </a:rPr>
                <a:t>D</a:t>
              </a:r>
              <a:r>
                <a:rPr lang="en-US" sz="2400" b="1" dirty="0" err="1" smtClean="0"/>
                <a:t>G</a:t>
              </a:r>
              <a:r>
                <a:rPr lang="en-US" sz="2400" b="1" baseline="30000" dirty="0" err="1" smtClean="0"/>
                <a:t>o</a:t>
              </a:r>
              <a:r>
                <a:rPr lang="en-US" sz="2400" b="1" dirty="0" smtClean="0"/>
                <a:t> =  + 0.4 kcal/mol</a:t>
              </a:r>
              <a:endParaRPr lang="en-US" sz="2400" b="1" dirty="0"/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 rot="10800000">
              <a:off x="6695909" y="2710593"/>
              <a:ext cx="1165273" cy="3554"/>
            </a:xfrm>
            <a:prstGeom prst="straightConnector1">
              <a:avLst/>
            </a:prstGeom>
            <a:ln w="117475" cap="flat" cmpd="sng" algn="ctr">
              <a:solidFill>
                <a:srgbClr val="F0AD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6544721" y="3580433"/>
            <a:ext cx="1768080" cy="3005215"/>
            <a:chOff x="792695" y="3457937"/>
            <a:chExt cx="1768080" cy="3005215"/>
          </a:xfrm>
        </p:grpSpPr>
        <p:grpSp>
          <p:nvGrpSpPr>
            <p:cNvPr id="84" name="Group 68"/>
            <p:cNvGrpSpPr/>
            <p:nvPr/>
          </p:nvGrpSpPr>
          <p:grpSpPr>
            <a:xfrm>
              <a:off x="862470" y="3457937"/>
              <a:ext cx="1494369" cy="1355385"/>
              <a:chOff x="6947836" y="3323556"/>
              <a:chExt cx="1494369" cy="1355385"/>
            </a:xfrm>
          </p:grpSpPr>
          <p:grpSp>
            <p:nvGrpSpPr>
              <p:cNvPr id="93" name="Group 67"/>
              <p:cNvGrpSpPr/>
              <p:nvPr/>
            </p:nvGrpSpPr>
            <p:grpSpPr>
              <a:xfrm>
                <a:off x="6947836" y="3323556"/>
                <a:ext cx="1494369" cy="1355385"/>
                <a:chOff x="7031566" y="3742266"/>
                <a:chExt cx="1494369" cy="1355385"/>
              </a:xfrm>
            </p:grpSpPr>
            <p:sp>
              <p:nvSpPr>
                <p:cNvPr id="114" name="Round Same Side Corner Rectangle 113"/>
                <p:cNvSpPr/>
                <p:nvPr/>
              </p:nvSpPr>
              <p:spPr>
                <a:xfrm flipV="1">
                  <a:off x="7056968" y="3930258"/>
                  <a:ext cx="1435099" cy="1157487"/>
                </a:xfrm>
                <a:prstGeom prst="round2SameRect">
                  <a:avLst/>
                </a:prstGeom>
                <a:solidFill>
                  <a:srgbClr val="3366FF"/>
                </a:solidFill>
                <a:ln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Freeform 114"/>
                <p:cNvSpPr/>
                <p:nvPr/>
              </p:nvSpPr>
              <p:spPr>
                <a:xfrm>
                  <a:off x="7066192" y="3923909"/>
                  <a:ext cx="1426634" cy="29633"/>
                </a:xfrm>
                <a:custGeom>
                  <a:avLst/>
                  <a:gdLst>
                    <a:gd name="connsiteX0" fmla="*/ 0 w 1426634"/>
                    <a:gd name="connsiteY0" fmla="*/ 12700 h 29633"/>
                    <a:gd name="connsiteX1" fmla="*/ 262467 w 1426634"/>
                    <a:gd name="connsiteY1" fmla="*/ 21166 h 29633"/>
                    <a:gd name="connsiteX2" fmla="*/ 376767 w 1426634"/>
                    <a:gd name="connsiteY2" fmla="*/ 29633 h 29633"/>
                    <a:gd name="connsiteX3" fmla="*/ 520700 w 1426634"/>
                    <a:gd name="connsiteY3" fmla="*/ 12700 h 29633"/>
                    <a:gd name="connsiteX4" fmla="*/ 715434 w 1426634"/>
                    <a:gd name="connsiteY4" fmla="*/ 12700 h 29633"/>
                    <a:gd name="connsiteX5" fmla="*/ 897467 w 1426634"/>
                    <a:gd name="connsiteY5" fmla="*/ 12700 h 29633"/>
                    <a:gd name="connsiteX6" fmla="*/ 1054100 w 1426634"/>
                    <a:gd name="connsiteY6" fmla="*/ 0 h 29633"/>
                    <a:gd name="connsiteX7" fmla="*/ 1240367 w 1426634"/>
                    <a:gd name="connsiteY7" fmla="*/ 12700 h 29633"/>
                    <a:gd name="connsiteX8" fmla="*/ 1392767 w 1426634"/>
                    <a:gd name="connsiteY8" fmla="*/ 25400 h 29633"/>
                    <a:gd name="connsiteX9" fmla="*/ 1426634 w 1426634"/>
                    <a:gd name="connsiteY9" fmla="*/ 29633 h 29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26634" h="29633">
                      <a:moveTo>
                        <a:pt x="0" y="12700"/>
                      </a:moveTo>
                      <a:lnTo>
                        <a:pt x="262467" y="21166"/>
                      </a:lnTo>
                      <a:lnTo>
                        <a:pt x="376767" y="29633"/>
                      </a:lnTo>
                      <a:lnTo>
                        <a:pt x="520700" y="12700"/>
                      </a:lnTo>
                      <a:lnTo>
                        <a:pt x="715434" y="12700"/>
                      </a:lnTo>
                      <a:lnTo>
                        <a:pt x="897467" y="12700"/>
                      </a:lnTo>
                      <a:lnTo>
                        <a:pt x="1054100" y="0"/>
                      </a:lnTo>
                      <a:lnTo>
                        <a:pt x="1240367" y="12700"/>
                      </a:lnTo>
                      <a:lnTo>
                        <a:pt x="1392767" y="25400"/>
                      </a:lnTo>
                      <a:lnTo>
                        <a:pt x="1426634" y="29633"/>
                      </a:lnTo>
                    </a:path>
                  </a:pathLst>
                </a:custGeom>
                <a:ln w="12700" cap="flat" cmpd="sng" algn="ctr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ound Same Side Corner Rectangle 115"/>
                <p:cNvSpPr/>
                <p:nvPr/>
              </p:nvSpPr>
              <p:spPr>
                <a:xfrm flipV="1">
                  <a:off x="7061198" y="3843864"/>
                  <a:ext cx="1435099" cy="1253787"/>
                </a:xfrm>
                <a:prstGeom prst="round2SameRect">
                  <a:avLst/>
                </a:prstGeom>
                <a:noFill/>
                <a:ln w="12700" cap="rnd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7031566" y="3742266"/>
                  <a:ext cx="1494369" cy="11429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4" name="Oval 93"/>
              <p:cNvSpPr/>
              <p:nvPr/>
            </p:nvSpPr>
            <p:spPr>
              <a:xfrm>
                <a:off x="7218092" y="3689739"/>
                <a:ext cx="129878" cy="13274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7517981" y="3642418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7769574" y="3642418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8033977" y="3708789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8200256" y="3642418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7670381" y="3794818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7347970" y="3981839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7517981" y="3959918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8188881" y="4007239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7153153" y="4177797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7735320" y="4111425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7056465" y="4488943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7314781" y="4459150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7647859" y="4356200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7904099" y="4459150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8070378" y="4228597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8207931" y="4459150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7056465" y="3689739"/>
                <a:ext cx="129878" cy="1327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7002109" y="4162225"/>
                <a:ext cx="129878" cy="1327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8005439" y="3974882"/>
                <a:ext cx="129878" cy="1327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</p:grpSp>
        <p:grpSp>
          <p:nvGrpSpPr>
            <p:cNvPr id="85" name="Group 68"/>
            <p:cNvGrpSpPr/>
            <p:nvPr/>
          </p:nvGrpSpPr>
          <p:grpSpPr>
            <a:xfrm>
              <a:off x="792695" y="5048374"/>
              <a:ext cx="666251" cy="575978"/>
              <a:chOff x="864573" y="5420105"/>
              <a:chExt cx="666251" cy="575978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864573" y="5447443"/>
                <a:ext cx="548640" cy="5486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000090"/>
                  </a:solidFill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939850" y="5420105"/>
                <a:ext cx="5909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90"/>
                    </a:solidFill>
                  </a:rPr>
                  <a:t>A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6" name="Group 71"/>
            <p:cNvGrpSpPr/>
            <p:nvPr/>
          </p:nvGrpSpPr>
          <p:grpSpPr>
            <a:xfrm>
              <a:off x="812702" y="5903065"/>
              <a:ext cx="548640" cy="560087"/>
              <a:chOff x="3607378" y="5461400"/>
              <a:chExt cx="548640" cy="560087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3607378" y="5472847"/>
                <a:ext cx="548640" cy="5486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3675307" y="5461400"/>
                <a:ext cx="480711" cy="53468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B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7" name="TextBox 86"/>
            <p:cNvSpPr txBox="1"/>
            <p:nvPr/>
          </p:nvSpPr>
          <p:spPr>
            <a:xfrm>
              <a:off x="1347306" y="5118520"/>
              <a:ext cx="1189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= 0.90 </a:t>
              </a:r>
              <a:r>
                <a:rPr lang="en-US" sz="2000" u="sng" dirty="0" smtClean="0"/>
                <a:t>M</a:t>
              </a:r>
              <a:endParaRPr lang="en-US" sz="2000" u="sng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370976" y="5942426"/>
              <a:ext cx="1189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= 0.09 </a:t>
              </a:r>
              <a:r>
                <a:rPr lang="en-US" sz="2000" u="sng" dirty="0" smtClean="0"/>
                <a:t>M</a:t>
              </a:r>
              <a:endParaRPr lang="en-US" sz="2000" u="sng" dirty="0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356000" y="2735419"/>
            <a:ext cx="46393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 the reaction proceed in the forward direction, </a:t>
            </a:r>
            <a:r>
              <a:rPr lang="en-US" sz="2400" i="1" dirty="0" smtClean="0"/>
              <a:t>i.e.</a:t>
            </a:r>
            <a:r>
              <a:rPr lang="en-US" sz="2400" dirty="0" smtClean="0"/>
              <a:t> </a:t>
            </a:r>
            <a:r>
              <a:rPr lang="en-US" sz="2400" i="1" dirty="0" smtClean="0"/>
              <a:t>produce fructose 6-phosphate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61" name="TextBox 60"/>
          <p:cNvSpPr txBox="1"/>
          <p:nvPr/>
        </p:nvSpPr>
        <p:spPr>
          <a:xfrm>
            <a:off x="4547116" y="5877762"/>
            <a:ext cx="1915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i="1" dirty="0" err="1" smtClean="0"/>
              <a:t>nonequilibrium</a:t>
            </a:r>
            <a:endParaRPr lang="en-US" sz="2000" i="1" dirty="0" smtClean="0"/>
          </a:p>
          <a:p>
            <a:pPr algn="r"/>
            <a:r>
              <a:rPr lang="en-US" sz="2000" i="1" dirty="0" smtClean="0"/>
              <a:t> conditions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568"/>
            <a:ext cx="8229600" cy="1251062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latin typeface="Symbol" charset="2"/>
                <a:cs typeface="Symbol" charset="2"/>
              </a:rPr>
              <a:t>D</a:t>
            </a:r>
            <a:r>
              <a:rPr lang="en-US" sz="3600" dirty="0" smtClean="0"/>
              <a:t>G of a reaction is zero </a:t>
            </a:r>
            <a:br>
              <a:rPr lang="en-US" sz="3600" dirty="0" smtClean="0"/>
            </a:br>
            <a:r>
              <a:rPr lang="en-US" sz="3600" dirty="0" smtClean="0"/>
              <a:t>at equilibrium</a:t>
            </a:r>
            <a:endParaRPr lang="en-US" sz="3600" dirty="0"/>
          </a:p>
        </p:txBody>
      </p:sp>
      <p:grpSp>
        <p:nvGrpSpPr>
          <p:cNvPr id="170" name="Group 169"/>
          <p:cNvGrpSpPr/>
          <p:nvPr/>
        </p:nvGrpSpPr>
        <p:grpSpPr>
          <a:xfrm>
            <a:off x="386530" y="2847933"/>
            <a:ext cx="5764145" cy="3617153"/>
            <a:chOff x="386530" y="2847933"/>
            <a:chExt cx="5764145" cy="3617153"/>
          </a:xfrm>
        </p:grpSpPr>
        <p:grpSp>
          <p:nvGrpSpPr>
            <p:cNvPr id="7" name="Group 68"/>
            <p:cNvGrpSpPr/>
            <p:nvPr/>
          </p:nvGrpSpPr>
          <p:grpSpPr>
            <a:xfrm>
              <a:off x="862470" y="3457937"/>
              <a:ext cx="1494369" cy="1355385"/>
              <a:chOff x="6947836" y="3323556"/>
              <a:chExt cx="1494369" cy="1355385"/>
            </a:xfrm>
          </p:grpSpPr>
          <p:grpSp>
            <p:nvGrpSpPr>
              <p:cNvPr id="8" name="Group 67"/>
              <p:cNvGrpSpPr/>
              <p:nvPr/>
            </p:nvGrpSpPr>
            <p:grpSpPr>
              <a:xfrm>
                <a:off x="6947836" y="3323556"/>
                <a:ext cx="1494369" cy="1355385"/>
                <a:chOff x="7031566" y="3742266"/>
                <a:chExt cx="1494369" cy="1355385"/>
              </a:xfrm>
            </p:grpSpPr>
            <p:sp>
              <p:nvSpPr>
                <p:cNvPr id="65" name="Round Same Side Corner Rectangle 64"/>
                <p:cNvSpPr/>
                <p:nvPr/>
              </p:nvSpPr>
              <p:spPr>
                <a:xfrm flipV="1">
                  <a:off x="7056968" y="3930258"/>
                  <a:ext cx="1435099" cy="1157487"/>
                </a:xfrm>
                <a:prstGeom prst="round2SameRect">
                  <a:avLst/>
                </a:prstGeom>
                <a:solidFill>
                  <a:srgbClr val="3366FF"/>
                </a:solidFill>
                <a:ln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>
                  <a:off x="7066192" y="3923909"/>
                  <a:ext cx="1426634" cy="29633"/>
                </a:xfrm>
                <a:custGeom>
                  <a:avLst/>
                  <a:gdLst>
                    <a:gd name="connsiteX0" fmla="*/ 0 w 1426634"/>
                    <a:gd name="connsiteY0" fmla="*/ 12700 h 29633"/>
                    <a:gd name="connsiteX1" fmla="*/ 262467 w 1426634"/>
                    <a:gd name="connsiteY1" fmla="*/ 21166 h 29633"/>
                    <a:gd name="connsiteX2" fmla="*/ 376767 w 1426634"/>
                    <a:gd name="connsiteY2" fmla="*/ 29633 h 29633"/>
                    <a:gd name="connsiteX3" fmla="*/ 520700 w 1426634"/>
                    <a:gd name="connsiteY3" fmla="*/ 12700 h 29633"/>
                    <a:gd name="connsiteX4" fmla="*/ 715434 w 1426634"/>
                    <a:gd name="connsiteY4" fmla="*/ 12700 h 29633"/>
                    <a:gd name="connsiteX5" fmla="*/ 897467 w 1426634"/>
                    <a:gd name="connsiteY5" fmla="*/ 12700 h 29633"/>
                    <a:gd name="connsiteX6" fmla="*/ 1054100 w 1426634"/>
                    <a:gd name="connsiteY6" fmla="*/ 0 h 29633"/>
                    <a:gd name="connsiteX7" fmla="*/ 1240367 w 1426634"/>
                    <a:gd name="connsiteY7" fmla="*/ 12700 h 29633"/>
                    <a:gd name="connsiteX8" fmla="*/ 1392767 w 1426634"/>
                    <a:gd name="connsiteY8" fmla="*/ 25400 h 29633"/>
                    <a:gd name="connsiteX9" fmla="*/ 1426634 w 1426634"/>
                    <a:gd name="connsiteY9" fmla="*/ 29633 h 29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26634" h="29633">
                      <a:moveTo>
                        <a:pt x="0" y="12700"/>
                      </a:moveTo>
                      <a:lnTo>
                        <a:pt x="262467" y="21166"/>
                      </a:lnTo>
                      <a:lnTo>
                        <a:pt x="376767" y="29633"/>
                      </a:lnTo>
                      <a:lnTo>
                        <a:pt x="520700" y="12700"/>
                      </a:lnTo>
                      <a:lnTo>
                        <a:pt x="715434" y="12700"/>
                      </a:lnTo>
                      <a:lnTo>
                        <a:pt x="897467" y="12700"/>
                      </a:lnTo>
                      <a:lnTo>
                        <a:pt x="1054100" y="0"/>
                      </a:lnTo>
                      <a:lnTo>
                        <a:pt x="1240367" y="12700"/>
                      </a:lnTo>
                      <a:lnTo>
                        <a:pt x="1392767" y="25400"/>
                      </a:lnTo>
                      <a:lnTo>
                        <a:pt x="1426634" y="29633"/>
                      </a:lnTo>
                    </a:path>
                  </a:pathLst>
                </a:custGeom>
                <a:ln w="12700" cap="flat" cmpd="sng" algn="ctr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ound Same Side Corner Rectangle 65"/>
                <p:cNvSpPr/>
                <p:nvPr/>
              </p:nvSpPr>
              <p:spPr>
                <a:xfrm flipV="1">
                  <a:off x="7061198" y="3843864"/>
                  <a:ext cx="1435099" cy="1253787"/>
                </a:xfrm>
                <a:prstGeom prst="round2SameRect">
                  <a:avLst/>
                </a:prstGeom>
                <a:noFill/>
                <a:ln w="12700" cap="rnd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7031566" y="3742266"/>
                  <a:ext cx="1494369" cy="11429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9" name="Oval 38"/>
              <p:cNvSpPr/>
              <p:nvPr/>
            </p:nvSpPr>
            <p:spPr>
              <a:xfrm>
                <a:off x="7218092" y="3689739"/>
                <a:ext cx="129878" cy="13274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7517981" y="3642418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7769574" y="3642418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8033977" y="3708789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8200256" y="3642418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7670381" y="3794818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7347970" y="3981839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7517981" y="3959918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8188881" y="4007239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7153153" y="4177797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7735320" y="4111425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7056465" y="4488943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7314781" y="4459150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7647859" y="4356200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7904099" y="4459150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8070378" y="4228597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8207931" y="4459150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7056465" y="3689739"/>
                <a:ext cx="129878" cy="1327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7002109" y="4162225"/>
                <a:ext cx="129878" cy="1327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8005439" y="3974882"/>
                <a:ext cx="129878" cy="1327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</p:grpSp>
        <p:grpSp>
          <p:nvGrpSpPr>
            <p:cNvPr id="10" name="Group 123"/>
            <p:cNvGrpSpPr/>
            <p:nvPr/>
          </p:nvGrpSpPr>
          <p:grpSpPr>
            <a:xfrm>
              <a:off x="3890901" y="3492361"/>
              <a:ext cx="1494369" cy="1345663"/>
              <a:chOff x="6947836" y="5039015"/>
              <a:chExt cx="1494369" cy="1345663"/>
            </a:xfrm>
          </p:grpSpPr>
          <p:sp>
            <p:nvSpPr>
              <p:cNvPr id="125" name="Round Same Side Corner Rectangle 124"/>
              <p:cNvSpPr/>
              <p:nvPr/>
            </p:nvSpPr>
            <p:spPr>
              <a:xfrm flipV="1">
                <a:off x="6987085" y="5207000"/>
                <a:ext cx="1435099" cy="1164980"/>
              </a:xfrm>
              <a:prstGeom prst="round2SameRect">
                <a:avLst/>
              </a:prstGeom>
              <a:solidFill>
                <a:srgbClr val="3366FF"/>
              </a:soli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reeform 125"/>
              <p:cNvSpPr/>
              <p:nvPr/>
            </p:nvSpPr>
            <p:spPr>
              <a:xfrm>
                <a:off x="6981703" y="5202867"/>
                <a:ext cx="1426634" cy="29633"/>
              </a:xfrm>
              <a:custGeom>
                <a:avLst/>
                <a:gdLst>
                  <a:gd name="connsiteX0" fmla="*/ 0 w 1426634"/>
                  <a:gd name="connsiteY0" fmla="*/ 12700 h 29633"/>
                  <a:gd name="connsiteX1" fmla="*/ 262467 w 1426634"/>
                  <a:gd name="connsiteY1" fmla="*/ 21166 h 29633"/>
                  <a:gd name="connsiteX2" fmla="*/ 376767 w 1426634"/>
                  <a:gd name="connsiteY2" fmla="*/ 29633 h 29633"/>
                  <a:gd name="connsiteX3" fmla="*/ 520700 w 1426634"/>
                  <a:gd name="connsiteY3" fmla="*/ 12700 h 29633"/>
                  <a:gd name="connsiteX4" fmla="*/ 715434 w 1426634"/>
                  <a:gd name="connsiteY4" fmla="*/ 12700 h 29633"/>
                  <a:gd name="connsiteX5" fmla="*/ 897467 w 1426634"/>
                  <a:gd name="connsiteY5" fmla="*/ 12700 h 29633"/>
                  <a:gd name="connsiteX6" fmla="*/ 1054100 w 1426634"/>
                  <a:gd name="connsiteY6" fmla="*/ 0 h 29633"/>
                  <a:gd name="connsiteX7" fmla="*/ 1240367 w 1426634"/>
                  <a:gd name="connsiteY7" fmla="*/ 12700 h 29633"/>
                  <a:gd name="connsiteX8" fmla="*/ 1392767 w 1426634"/>
                  <a:gd name="connsiteY8" fmla="*/ 25400 h 29633"/>
                  <a:gd name="connsiteX9" fmla="*/ 1426634 w 1426634"/>
                  <a:gd name="connsiteY9" fmla="*/ 29633 h 29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6634" h="29633">
                    <a:moveTo>
                      <a:pt x="0" y="12700"/>
                    </a:moveTo>
                    <a:lnTo>
                      <a:pt x="262467" y="21166"/>
                    </a:lnTo>
                    <a:lnTo>
                      <a:pt x="376767" y="29633"/>
                    </a:lnTo>
                    <a:lnTo>
                      <a:pt x="520700" y="12700"/>
                    </a:lnTo>
                    <a:lnTo>
                      <a:pt x="715434" y="12700"/>
                    </a:lnTo>
                    <a:lnTo>
                      <a:pt x="897467" y="12700"/>
                    </a:lnTo>
                    <a:lnTo>
                      <a:pt x="1054100" y="0"/>
                    </a:lnTo>
                    <a:lnTo>
                      <a:pt x="1240367" y="12700"/>
                    </a:lnTo>
                    <a:lnTo>
                      <a:pt x="1392767" y="25400"/>
                    </a:lnTo>
                    <a:lnTo>
                      <a:pt x="1426634" y="29633"/>
                    </a:lnTo>
                  </a:path>
                </a:pathLst>
              </a:custGeom>
              <a:ln w="12700" cap="flat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ound Same Side Corner Rectangle 126"/>
              <p:cNvSpPr/>
              <p:nvPr/>
            </p:nvSpPr>
            <p:spPr>
              <a:xfrm flipV="1">
                <a:off x="6977468" y="5130891"/>
                <a:ext cx="1435099" cy="1253787"/>
              </a:xfrm>
              <a:prstGeom prst="round2SameRect">
                <a:avLst/>
              </a:prstGeom>
              <a:noFill/>
              <a:ln w="1270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947836" y="5039015"/>
                <a:ext cx="1494369" cy="11429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7218092" y="5340447"/>
                <a:ext cx="129878" cy="13274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7526447" y="5284660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7769574" y="5284660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8033977" y="5414526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8200256" y="5310058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7670381" y="5500555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7347970" y="5687576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7517981" y="5665655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8188881" y="5712976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7153153" y="5828505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7735320" y="5732026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7064931" y="6160816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7314781" y="6118324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7639696" y="5985581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7904099" y="6094444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8078053" y="5867962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8188881" y="6094444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7056465" y="5357379"/>
                <a:ext cx="129878" cy="1327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7002109" y="5821399"/>
                <a:ext cx="129878" cy="1327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8005439" y="5680619"/>
                <a:ext cx="129878" cy="1327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7347970" y="5260618"/>
                <a:ext cx="129878" cy="1327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7656325" y="5348154"/>
                <a:ext cx="129878" cy="1327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8005439" y="5264851"/>
                <a:ext cx="129878" cy="1327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7461508" y="5443407"/>
                <a:ext cx="129878" cy="1327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7208865" y="5509779"/>
                <a:ext cx="129878" cy="1327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7271007" y="5779345"/>
                <a:ext cx="129878" cy="1327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7119964" y="6000705"/>
                <a:ext cx="129878" cy="1327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7396569" y="5934334"/>
                <a:ext cx="129878" cy="1327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7453042" y="6098515"/>
                <a:ext cx="129878" cy="1327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7574757" y="5813362"/>
                <a:ext cx="129878" cy="1327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7899452" y="5845719"/>
                <a:ext cx="129878" cy="1327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7769574" y="6118324"/>
                <a:ext cx="129878" cy="1327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8033977" y="6032143"/>
                <a:ext cx="129878" cy="1327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8207931" y="5934334"/>
                <a:ext cx="129878" cy="1327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8163855" y="5473190"/>
                <a:ext cx="129878" cy="1327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8029330" y="6227187"/>
                <a:ext cx="129878" cy="1327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7865198" y="5547269"/>
                <a:ext cx="129878" cy="132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</p:grpSp>
        <p:sp>
          <p:nvSpPr>
            <p:cNvPr id="166" name="TextBox 165"/>
            <p:cNvSpPr txBox="1"/>
            <p:nvPr/>
          </p:nvSpPr>
          <p:spPr>
            <a:xfrm>
              <a:off x="604814" y="2847933"/>
              <a:ext cx="19153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i="1" dirty="0" err="1" smtClean="0"/>
                <a:t>nonequilibrium</a:t>
              </a:r>
              <a:endParaRPr lang="en-US" sz="2000" i="1" dirty="0" smtClean="0"/>
            </a:p>
            <a:p>
              <a:pPr algn="ctr"/>
              <a:r>
                <a:rPr lang="en-US" sz="2000" i="1" dirty="0" smtClean="0"/>
                <a:t> conditions</a:t>
              </a:r>
              <a:endParaRPr lang="en-US" sz="2000" i="1" dirty="0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3941683" y="2847933"/>
              <a:ext cx="14734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i="1" dirty="0" smtClean="0"/>
                <a:t>standard</a:t>
              </a:r>
            </a:p>
            <a:p>
              <a:pPr algn="ctr"/>
              <a:r>
                <a:rPr lang="en-US" sz="2000" i="1" dirty="0" smtClean="0"/>
                <a:t> conditions</a:t>
              </a:r>
              <a:endParaRPr lang="en-US" sz="2000" i="1" dirty="0"/>
            </a:p>
          </p:txBody>
        </p:sp>
        <p:grpSp>
          <p:nvGrpSpPr>
            <p:cNvPr id="11" name="Group 180"/>
            <p:cNvGrpSpPr/>
            <p:nvPr/>
          </p:nvGrpSpPr>
          <p:grpSpPr>
            <a:xfrm>
              <a:off x="792695" y="5048374"/>
              <a:ext cx="666251" cy="575978"/>
              <a:chOff x="864573" y="5420105"/>
              <a:chExt cx="666251" cy="575978"/>
            </a:xfrm>
          </p:grpSpPr>
          <p:sp>
            <p:nvSpPr>
              <p:cNvPr id="177" name="Oval 176"/>
              <p:cNvSpPr/>
              <p:nvPr/>
            </p:nvSpPr>
            <p:spPr>
              <a:xfrm>
                <a:off x="864573" y="5447443"/>
                <a:ext cx="548640" cy="5486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000090"/>
                  </a:solidFill>
                </a:endParaRPr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939850" y="5420105"/>
                <a:ext cx="5909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90"/>
                    </a:solidFill>
                  </a:rPr>
                  <a:t>A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2" name="Group 181"/>
            <p:cNvGrpSpPr/>
            <p:nvPr/>
          </p:nvGrpSpPr>
          <p:grpSpPr>
            <a:xfrm>
              <a:off x="812702" y="5903065"/>
              <a:ext cx="548640" cy="560087"/>
              <a:chOff x="3607378" y="5461400"/>
              <a:chExt cx="548640" cy="560087"/>
            </a:xfrm>
          </p:grpSpPr>
          <p:sp>
            <p:nvSpPr>
              <p:cNvPr id="178" name="Oval 177"/>
              <p:cNvSpPr/>
              <p:nvPr/>
            </p:nvSpPr>
            <p:spPr>
              <a:xfrm>
                <a:off x="3607378" y="5472847"/>
                <a:ext cx="548640" cy="5486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3675307" y="5461400"/>
                <a:ext cx="480711" cy="53468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B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3" name="TextBox 182"/>
            <p:cNvSpPr txBox="1"/>
            <p:nvPr/>
          </p:nvSpPr>
          <p:spPr>
            <a:xfrm>
              <a:off x="1347306" y="5118520"/>
              <a:ext cx="1189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= 0.90 </a:t>
              </a:r>
              <a:r>
                <a:rPr lang="en-US" sz="2000" u="sng" dirty="0" smtClean="0"/>
                <a:t>M</a:t>
              </a:r>
              <a:endParaRPr lang="en-US" sz="2000" u="sng" dirty="0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1370976" y="5942426"/>
              <a:ext cx="1189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= 0.09 </a:t>
              </a:r>
              <a:r>
                <a:rPr lang="en-US" sz="2000" u="sng" dirty="0" smtClean="0"/>
                <a:t>M</a:t>
              </a:r>
              <a:endParaRPr lang="en-US" sz="2000" u="sng" dirty="0"/>
            </a:p>
          </p:txBody>
        </p:sp>
        <p:grpSp>
          <p:nvGrpSpPr>
            <p:cNvPr id="13" name="Group 184"/>
            <p:cNvGrpSpPr/>
            <p:nvPr/>
          </p:nvGrpSpPr>
          <p:grpSpPr>
            <a:xfrm>
              <a:off x="3991452" y="5050308"/>
              <a:ext cx="666251" cy="575978"/>
              <a:chOff x="864573" y="5420105"/>
              <a:chExt cx="666251" cy="575978"/>
            </a:xfrm>
          </p:grpSpPr>
          <p:sp>
            <p:nvSpPr>
              <p:cNvPr id="186" name="Oval 185"/>
              <p:cNvSpPr/>
              <p:nvPr/>
            </p:nvSpPr>
            <p:spPr>
              <a:xfrm>
                <a:off x="864573" y="5447443"/>
                <a:ext cx="548640" cy="5486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000090"/>
                  </a:solidFill>
                </a:endParaRPr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939850" y="5420105"/>
                <a:ext cx="5909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90"/>
                    </a:solidFill>
                  </a:rPr>
                  <a:t>A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" name="Group 187"/>
            <p:cNvGrpSpPr/>
            <p:nvPr/>
          </p:nvGrpSpPr>
          <p:grpSpPr>
            <a:xfrm>
              <a:off x="4011459" y="5904999"/>
              <a:ext cx="548640" cy="560087"/>
              <a:chOff x="3607378" y="5461400"/>
              <a:chExt cx="548640" cy="560087"/>
            </a:xfrm>
          </p:grpSpPr>
          <p:sp>
            <p:nvSpPr>
              <p:cNvPr id="189" name="Oval 188"/>
              <p:cNvSpPr/>
              <p:nvPr/>
            </p:nvSpPr>
            <p:spPr>
              <a:xfrm>
                <a:off x="3607378" y="5472847"/>
                <a:ext cx="548640" cy="5486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3675307" y="5461400"/>
                <a:ext cx="480711" cy="53468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B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1" name="TextBox 190"/>
            <p:cNvSpPr txBox="1"/>
            <p:nvPr/>
          </p:nvSpPr>
          <p:spPr>
            <a:xfrm>
              <a:off x="4546063" y="5120454"/>
              <a:ext cx="8332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= 1 </a:t>
              </a:r>
              <a:r>
                <a:rPr lang="en-US" sz="2000" u="sng" dirty="0" smtClean="0"/>
                <a:t>M</a:t>
              </a:r>
              <a:endParaRPr lang="en-US" sz="2000" u="sng" dirty="0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4569733" y="5944360"/>
              <a:ext cx="8332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= 1 </a:t>
              </a:r>
              <a:r>
                <a:rPr lang="en-US" sz="2000" u="sng" dirty="0" smtClean="0"/>
                <a:t>M</a:t>
              </a:r>
              <a:endParaRPr lang="en-US" sz="2000" u="sng" dirty="0"/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386530" y="4011394"/>
              <a:ext cx="2351926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Symbol" charset="2"/>
                  <a:cs typeface="Symbol" charset="2"/>
                </a:rPr>
                <a:t>D</a:t>
              </a:r>
              <a:r>
                <a:rPr lang="en-US" b="1" dirty="0" smtClean="0"/>
                <a:t>G = - 0.96 kcal/mol</a:t>
              </a:r>
              <a:endParaRPr lang="en-US" b="1" dirty="0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3144724" y="4018348"/>
              <a:ext cx="3005951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Symbol" charset="2"/>
                  <a:cs typeface="Symbol" charset="2"/>
                </a:rPr>
                <a:t>D</a:t>
              </a:r>
              <a:r>
                <a:rPr lang="en-US" b="1" dirty="0" smtClean="0"/>
                <a:t>G = </a:t>
              </a:r>
              <a:r>
                <a:rPr lang="en-US" b="1" dirty="0" err="1" smtClean="0">
                  <a:latin typeface="Symbol" charset="2"/>
                  <a:cs typeface="Symbol" charset="2"/>
                </a:rPr>
                <a:t>D</a:t>
              </a:r>
              <a:r>
                <a:rPr lang="en-US" b="1" dirty="0" err="1" smtClean="0"/>
                <a:t>G</a:t>
              </a:r>
              <a:r>
                <a:rPr lang="en-US" b="1" baseline="30000" dirty="0" err="1" smtClean="0"/>
                <a:t>o</a:t>
              </a:r>
              <a:r>
                <a:rPr lang="en-US" b="1" dirty="0" smtClean="0"/>
                <a:t> = + 0.4 kcal/mol</a:t>
              </a:r>
              <a:endParaRPr lang="en-US" b="1" dirty="0"/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6682262" y="2847933"/>
            <a:ext cx="1890261" cy="3617153"/>
            <a:chOff x="6682262" y="2847933"/>
            <a:chExt cx="1890261" cy="3617153"/>
          </a:xfrm>
        </p:grpSpPr>
        <p:grpSp>
          <p:nvGrpSpPr>
            <p:cNvPr id="167" name="Group 166"/>
            <p:cNvGrpSpPr/>
            <p:nvPr/>
          </p:nvGrpSpPr>
          <p:grpSpPr>
            <a:xfrm>
              <a:off x="6745985" y="2847933"/>
              <a:ext cx="1768080" cy="3617153"/>
              <a:chOff x="6745985" y="2847933"/>
              <a:chExt cx="1768080" cy="3617153"/>
            </a:xfrm>
          </p:grpSpPr>
          <p:grpSp>
            <p:nvGrpSpPr>
              <p:cNvPr id="9" name="Group 122"/>
              <p:cNvGrpSpPr/>
              <p:nvPr/>
            </p:nvGrpSpPr>
            <p:grpSpPr>
              <a:xfrm>
                <a:off x="6858253" y="3465360"/>
                <a:ext cx="1494369" cy="1338056"/>
                <a:chOff x="3868810" y="3540463"/>
                <a:chExt cx="1494369" cy="1338056"/>
              </a:xfrm>
            </p:grpSpPr>
            <p:sp>
              <p:nvSpPr>
                <p:cNvPr id="92" name="Round Same Side Corner Rectangle 91"/>
                <p:cNvSpPr/>
                <p:nvPr/>
              </p:nvSpPr>
              <p:spPr>
                <a:xfrm flipV="1">
                  <a:off x="3908059" y="3710665"/>
                  <a:ext cx="1435099" cy="1164980"/>
                </a:xfrm>
                <a:prstGeom prst="round2SameRect">
                  <a:avLst/>
                </a:prstGeom>
                <a:solidFill>
                  <a:srgbClr val="3366FF"/>
                </a:solidFill>
                <a:ln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Freeform 92"/>
                <p:cNvSpPr/>
                <p:nvPr/>
              </p:nvSpPr>
              <p:spPr>
                <a:xfrm>
                  <a:off x="3902677" y="3696708"/>
                  <a:ext cx="1426634" cy="29633"/>
                </a:xfrm>
                <a:custGeom>
                  <a:avLst/>
                  <a:gdLst>
                    <a:gd name="connsiteX0" fmla="*/ 0 w 1426634"/>
                    <a:gd name="connsiteY0" fmla="*/ 12700 h 29633"/>
                    <a:gd name="connsiteX1" fmla="*/ 262467 w 1426634"/>
                    <a:gd name="connsiteY1" fmla="*/ 21166 h 29633"/>
                    <a:gd name="connsiteX2" fmla="*/ 376767 w 1426634"/>
                    <a:gd name="connsiteY2" fmla="*/ 29633 h 29633"/>
                    <a:gd name="connsiteX3" fmla="*/ 520700 w 1426634"/>
                    <a:gd name="connsiteY3" fmla="*/ 12700 h 29633"/>
                    <a:gd name="connsiteX4" fmla="*/ 715434 w 1426634"/>
                    <a:gd name="connsiteY4" fmla="*/ 12700 h 29633"/>
                    <a:gd name="connsiteX5" fmla="*/ 897467 w 1426634"/>
                    <a:gd name="connsiteY5" fmla="*/ 12700 h 29633"/>
                    <a:gd name="connsiteX6" fmla="*/ 1054100 w 1426634"/>
                    <a:gd name="connsiteY6" fmla="*/ 0 h 29633"/>
                    <a:gd name="connsiteX7" fmla="*/ 1240367 w 1426634"/>
                    <a:gd name="connsiteY7" fmla="*/ 12700 h 29633"/>
                    <a:gd name="connsiteX8" fmla="*/ 1392767 w 1426634"/>
                    <a:gd name="connsiteY8" fmla="*/ 25400 h 29633"/>
                    <a:gd name="connsiteX9" fmla="*/ 1426634 w 1426634"/>
                    <a:gd name="connsiteY9" fmla="*/ 29633 h 29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26634" h="29633">
                      <a:moveTo>
                        <a:pt x="0" y="12700"/>
                      </a:moveTo>
                      <a:lnTo>
                        <a:pt x="262467" y="21166"/>
                      </a:lnTo>
                      <a:lnTo>
                        <a:pt x="376767" y="29633"/>
                      </a:lnTo>
                      <a:lnTo>
                        <a:pt x="520700" y="12700"/>
                      </a:lnTo>
                      <a:lnTo>
                        <a:pt x="715434" y="12700"/>
                      </a:lnTo>
                      <a:lnTo>
                        <a:pt x="897467" y="12700"/>
                      </a:lnTo>
                      <a:lnTo>
                        <a:pt x="1054100" y="0"/>
                      </a:lnTo>
                      <a:lnTo>
                        <a:pt x="1240367" y="12700"/>
                      </a:lnTo>
                      <a:lnTo>
                        <a:pt x="1392767" y="25400"/>
                      </a:lnTo>
                      <a:lnTo>
                        <a:pt x="1426634" y="29633"/>
                      </a:lnTo>
                    </a:path>
                  </a:pathLst>
                </a:custGeom>
                <a:ln w="12700" cap="flat" cmpd="sng" algn="ctr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ound Same Side Corner Rectangle 93"/>
                <p:cNvSpPr/>
                <p:nvPr/>
              </p:nvSpPr>
              <p:spPr>
                <a:xfrm flipV="1">
                  <a:off x="3898442" y="3624732"/>
                  <a:ext cx="1435099" cy="1253787"/>
                </a:xfrm>
                <a:prstGeom prst="round2SameRect">
                  <a:avLst/>
                </a:prstGeom>
                <a:noFill/>
                <a:ln w="12700" cap="rnd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3868810" y="3540463"/>
                  <a:ext cx="1494369" cy="11429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4105877" y="3804505"/>
                  <a:ext cx="129878" cy="13274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4447421" y="3726341"/>
                  <a:ext cx="129878" cy="1327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4721233" y="3738133"/>
                  <a:ext cx="129878" cy="1327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4954951" y="3908367"/>
                  <a:ext cx="129878" cy="1327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5044916" y="3755751"/>
                  <a:ext cx="129878" cy="1327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4268944" y="4120572"/>
                  <a:ext cx="129878" cy="1327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4430572" y="4108088"/>
                  <a:ext cx="129878" cy="1327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4074127" y="4357501"/>
                  <a:ext cx="129878" cy="1327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4656294" y="4273186"/>
                  <a:ext cx="129878" cy="1327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3985905" y="4678536"/>
                  <a:ext cx="129878" cy="1327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4235755" y="4678536"/>
                  <a:ext cx="129878" cy="1327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4560450" y="4545793"/>
                  <a:ext cx="129878" cy="1327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4851111" y="4678536"/>
                  <a:ext cx="129878" cy="1327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5024427" y="4405324"/>
                  <a:ext cx="129878" cy="1327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5149768" y="4678536"/>
                  <a:ext cx="129878" cy="1327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3911060" y="4341929"/>
                  <a:ext cx="129878" cy="13274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4268944" y="3755751"/>
                  <a:ext cx="129878" cy="13274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365633" y="3974738"/>
                  <a:ext cx="129878" cy="13274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4191981" y="4273186"/>
                  <a:ext cx="129878" cy="13274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4625609" y="4021843"/>
                  <a:ext cx="129878" cy="13274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4300694" y="4469533"/>
                  <a:ext cx="129878" cy="13274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4382482" y="4668647"/>
                  <a:ext cx="129878" cy="13274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4495731" y="4307203"/>
                  <a:ext cx="129878" cy="13274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4825073" y="4393241"/>
                  <a:ext cx="129878" cy="13274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4980989" y="4602276"/>
                  <a:ext cx="129878" cy="13274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5084829" y="3967031"/>
                  <a:ext cx="129878" cy="13274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4786172" y="4041110"/>
                  <a:ext cx="129878" cy="1327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4115783" y="3987829"/>
                  <a:ext cx="129878" cy="1327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3944249" y="3775408"/>
                  <a:ext cx="129878" cy="1327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3920966" y="4092015"/>
                  <a:ext cx="129878" cy="1327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</p:grpSp>
          <p:sp>
            <p:nvSpPr>
              <p:cNvPr id="169" name="TextBox 168"/>
              <p:cNvSpPr txBox="1"/>
              <p:nvPr/>
            </p:nvSpPr>
            <p:spPr>
              <a:xfrm>
                <a:off x="6840042" y="2847933"/>
                <a:ext cx="148743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i="1" dirty="0" smtClean="0"/>
                  <a:t>equilibrium</a:t>
                </a:r>
              </a:p>
              <a:p>
                <a:pPr algn="ctr"/>
                <a:r>
                  <a:rPr lang="en-US" sz="2000" i="1" dirty="0" smtClean="0"/>
                  <a:t> conditions</a:t>
                </a:r>
                <a:endParaRPr lang="en-US" sz="2000" i="1" dirty="0"/>
              </a:p>
            </p:txBody>
          </p:sp>
          <p:grpSp>
            <p:nvGrpSpPr>
              <p:cNvPr id="15" name="Group 192"/>
              <p:cNvGrpSpPr/>
              <p:nvPr/>
            </p:nvGrpSpPr>
            <p:grpSpPr>
              <a:xfrm>
                <a:off x="6745985" y="5050308"/>
                <a:ext cx="666251" cy="575978"/>
                <a:chOff x="864573" y="5420105"/>
                <a:chExt cx="666251" cy="575978"/>
              </a:xfrm>
            </p:grpSpPr>
            <p:sp>
              <p:nvSpPr>
                <p:cNvPr id="194" name="Oval 193"/>
                <p:cNvSpPr/>
                <p:nvPr/>
              </p:nvSpPr>
              <p:spPr>
                <a:xfrm>
                  <a:off x="864573" y="5447443"/>
                  <a:ext cx="548640" cy="5486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195" name="TextBox 194"/>
                <p:cNvSpPr txBox="1"/>
                <p:nvPr/>
              </p:nvSpPr>
              <p:spPr>
                <a:xfrm>
                  <a:off x="939850" y="5420105"/>
                  <a:ext cx="59097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000090"/>
                      </a:solidFill>
                    </a:rPr>
                    <a:t>A</a:t>
                  </a:r>
                  <a:endParaRPr lang="en-US" sz="280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6" name="Group 195"/>
              <p:cNvGrpSpPr/>
              <p:nvPr/>
            </p:nvGrpSpPr>
            <p:grpSpPr>
              <a:xfrm>
                <a:off x="6765992" y="5904999"/>
                <a:ext cx="548640" cy="560087"/>
                <a:chOff x="3607378" y="5461400"/>
                <a:chExt cx="548640" cy="560087"/>
              </a:xfrm>
            </p:grpSpPr>
            <p:sp>
              <p:nvSpPr>
                <p:cNvPr id="197" name="Oval 196"/>
                <p:cNvSpPr/>
                <p:nvPr/>
              </p:nvSpPr>
              <p:spPr>
                <a:xfrm>
                  <a:off x="3607378" y="5472847"/>
                  <a:ext cx="548640" cy="5486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TextBox 197"/>
                <p:cNvSpPr txBox="1"/>
                <p:nvPr/>
              </p:nvSpPr>
              <p:spPr>
                <a:xfrm>
                  <a:off x="3675307" y="5461400"/>
                  <a:ext cx="480711" cy="5346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r>
                    <a:rPr lang="en-US" sz="2800" dirty="0" smtClean="0">
                      <a:solidFill>
                        <a:schemeClr val="bg1"/>
                      </a:solidFill>
                    </a:rPr>
                    <a:t>B</a:t>
                  </a: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99" name="TextBox 198"/>
              <p:cNvSpPr txBox="1"/>
              <p:nvPr/>
            </p:nvSpPr>
            <p:spPr>
              <a:xfrm>
                <a:off x="7300596" y="5120454"/>
                <a:ext cx="11897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= 0.66 </a:t>
                </a:r>
                <a:r>
                  <a:rPr lang="en-US" sz="2000" u="sng" dirty="0" smtClean="0"/>
                  <a:t>M</a:t>
                </a:r>
                <a:endParaRPr lang="en-US" sz="2000" u="sng" dirty="0"/>
              </a:p>
            </p:txBody>
          </p:sp>
          <p:sp>
            <p:nvSpPr>
              <p:cNvPr id="200" name="TextBox 199"/>
              <p:cNvSpPr txBox="1"/>
              <p:nvPr/>
            </p:nvSpPr>
            <p:spPr>
              <a:xfrm>
                <a:off x="7324266" y="5944360"/>
                <a:ext cx="11897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= 0.33 </a:t>
                </a:r>
                <a:r>
                  <a:rPr lang="en-US" sz="2000" u="sng" dirty="0" smtClean="0"/>
                  <a:t>M</a:t>
                </a:r>
                <a:endParaRPr lang="en-US" sz="2000" u="sng" dirty="0"/>
              </a:p>
            </p:txBody>
          </p:sp>
        </p:grpSp>
        <p:sp>
          <p:nvSpPr>
            <p:cNvPr id="203" name="TextBox 202"/>
            <p:cNvSpPr txBox="1"/>
            <p:nvPr/>
          </p:nvSpPr>
          <p:spPr>
            <a:xfrm>
              <a:off x="6682262" y="4018348"/>
              <a:ext cx="1890261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Symbol" charset="2"/>
                  <a:cs typeface="Symbol" charset="2"/>
                </a:rPr>
                <a:t>D</a:t>
              </a:r>
              <a:r>
                <a:rPr lang="en-US" b="1" dirty="0" smtClean="0"/>
                <a:t>G = 0 kcal/mol</a:t>
              </a:r>
              <a:endParaRPr lang="en-US" b="1" dirty="0"/>
            </a:p>
          </p:txBody>
        </p:sp>
      </p:grpSp>
      <p:sp>
        <p:nvSpPr>
          <p:cNvPr id="172" name="TextBox 171"/>
          <p:cNvSpPr txBox="1"/>
          <p:nvPr/>
        </p:nvSpPr>
        <p:spPr>
          <a:xfrm>
            <a:off x="5588334" y="1614965"/>
            <a:ext cx="3485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     A </a:t>
            </a:r>
            <a:r>
              <a:rPr lang="en-US" sz="3600" dirty="0" smtClean="0">
                <a:solidFill>
                  <a:srgbClr val="000090"/>
                </a:solidFill>
                <a:latin typeface="Wingdings"/>
                <a:ea typeface="Wingdings"/>
                <a:cs typeface="Wingdings"/>
              </a:rPr>
              <a:t>  </a:t>
            </a:r>
            <a:r>
              <a:rPr lang="en-US" sz="3600" dirty="0" smtClean="0">
                <a:solidFill>
                  <a:srgbClr val="000090"/>
                </a:solidFill>
              </a:rPr>
              <a:t>   B</a:t>
            </a:r>
            <a:endParaRPr lang="en-US" sz="3600" dirty="0">
              <a:solidFill>
                <a:srgbClr val="000090"/>
              </a:solidFill>
            </a:endParaRPr>
          </a:p>
        </p:txBody>
      </p:sp>
      <p:grpSp>
        <p:nvGrpSpPr>
          <p:cNvPr id="175" name="Group 13"/>
          <p:cNvGrpSpPr/>
          <p:nvPr/>
        </p:nvGrpSpPr>
        <p:grpSpPr>
          <a:xfrm>
            <a:off x="6807036" y="1817522"/>
            <a:ext cx="1006018" cy="241300"/>
            <a:chOff x="4618976" y="4330700"/>
            <a:chExt cx="1225474" cy="241300"/>
          </a:xfrm>
        </p:grpSpPr>
        <p:cxnSp>
          <p:nvCxnSpPr>
            <p:cNvPr id="176" name="Straight Arrow Connector 175"/>
            <p:cNvCxnSpPr/>
            <p:nvPr/>
          </p:nvCxnSpPr>
          <p:spPr>
            <a:xfrm>
              <a:off x="4655730" y="4330700"/>
              <a:ext cx="1188720" cy="0"/>
            </a:xfrm>
            <a:prstGeom prst="straightConnector1">
              <a:avLst/>
            </a:prstGeom>
            <a:ln w="571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/>
            <p:nvPr/>
          </p:nvCxnSpPr>
          <p:spPr>
            <a:xfrm rot="10800000">
              <a:off x="4618976" y="4559300"/>
              <a:ext cx="1152144" cy="12700"/>
            </a:xfrm>
            <a:prstGeom prst="straightConnector1">
              <a:avLst/>
            </a:prstGeom>
            <a:ln w="571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41"/>
          <p:cNvGrpSpPr/>
          <p:nvPr/>
        </p:nvGrpSpPr>
        <p:grpSpPr>
          <a:xfrm>
            <a:off x="6150494" y="1592322"/>
            <a:ext cx="2723146" cy="657007"/>
            <a:chOff x="1407516" y="5477905"/>
            <a:chExt cx="2723146" cy="657007"/>
          </a:xfrm>
        </p:grpSpPr>
        <p:sp>
          <p:nvSpPr>
            <p:cNvPr id="185" name="Oval 184"/>
            <p:cNvSpPr/>
            <p:nvPr/>
          </p:nvSpPr>
          <p:spPr>
            <a:xfrm>
              <a:off x="1407516" y="5540558"/>
              <a:ext cx="594360" cy="59435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3117652" y="5538076"/>
              <a:ext cx="594360" cy="594361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1464739" y="5477905"/>
              <a:ext cx="2665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A</a:t>
              </a:r>
              <a:r>
                <a:rPr lang="en-US" sz="3600" dirty="0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</a:rPr>
                <a:t>  </a:t>
              </a:r>
              <a:r>
                <a:rPr lang="en-US" sz="3600" dirty="0" smtClean="0">
                  <a:solidFill>
                    <a:srgbClr val="FF0000"/>
                  </a:solidFill>
                </a:rPr>
                <a:t>    </a:t>
              </a:r>
              <a:r>
                <a:rPr lang="en-US" sz="3600" dirty="0" smtClean="0">
                  <a:solidFill>
                    <a:schemeClr val="bg1"/>
                  </a:solidFill>
                </a:rPr>
                <a:t>B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  <p:grpSp>
          <p:nvGrpSpPr>
            <p:cNvPr id="196" name="Group 13"/>
            <p:cNvGrpSpPr/>
            <p:nvPr/>
          </p:nvGrpSpPr>
          <p:grpSpPr>
            <a:xfrm>
              <a:off x="2081402" y="5704881"/>
              <a:ext cx="1006018" cy="241300"/>
              <a:chOff x="4618976" y="4330700"/>
              <a:chExt cx="1225474" cy="241300"/>
            </a:xfrm>
          </p:grpSpPr>
          <p:cxnSp>
            <p:nvCxnSpPr>
              <p:cNvPr id="204" name="Straight Arrow Connector 203"/>
              <p:cNvCxnSpPr/>
              <p:nvPr/>
            </p:nvCxnSpPr>
            <p:spPr>
              <a:xfrm>
                <a:off x="4655730" y="4330700"/>
                <a:ext cx="1188720" cy="0"/>
              </a:xfrm>
              <a:prstGeom prst="straightConnector1">
                <a:avLst/>
              </a:prstGeom>
              <a:ln w="571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Arrow Connector 204"/>
              <p:cNvCxnSpPr/>
              <p:nvPr/>
            </p:nvCxnSpPr>
            <p:spPr>
              <a:xfrm rot="10800000">
                <a:off x="4618976" y="4559300"/>
                <a:ext cx="1152144" cy="12700"/>
              </a:xfrm>
              <a:prstGeom prst="straightConnector1">
                <a:avLst/>
              </a:prstGeom>
              <a:ln w="571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568"/>
            <a:ext cx="8229600" cy="1251062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latin typeface="Symbol" charset="2"/>
                <a:cs typeface="Symbol" charset="2"/>
              </a:rPr>
              <a:t>D</a:t>
            </a:r>
            <a:r>
              <a:rPr lang="en-US" sz="3600" dirty="0" smtClean="0"/>
              <a:t>G of a reaction is zero </a:t>
            </a:r>
            <a:br>
              <a:rPr lang="en-US" sz="3600" dirty="0" smtClean="0"/>
            </a:br>
            <a:r>
              <a:rPr lang="en-US" sz="3600" dirty="0" smtClean="0"/>
              <a:t>at equilibrium</a:t>
            </a:r>
            <a:endParaRPr lang="en-US" sz="3600" dirty="0"/>
          </a:p>
        </p:txBody>
      </p:sp>
      <p:grpSp>
        <p:nvGrpSpPr>
          <p:cNvPr id="15" name="Group 170"/>
          <p:cNvGrpSpPr/>
          <p:nvPr/>
        </p:nvGrpSpPr>
        <p:grpSpPr>
          <a:xfrm>
            <a:off x="6682262" y="2847933"/>
            <a:ext cx="1890261" cy="3617153"/>
            <a:chOff x="6682262" y="2847933"/>
            <a:chExt cx="1890261" cy="3617153"/>
          </a:xfrm>
        </p:grpSpPr>
        <p:grpSp>
          <p:nvGrpSpPr>
            <p:cNvPr id="16" name="Group 166"/>
            <p:cNvGrpSpPr/>
            <p:nvPr/>
          </p:nvGrpSpPr>
          <p:grpSpPr>
            <a:xfrm>
              <a:off x="6745985" y="2847933"/>
              <a:ext cx="1768080" cy="3617153"/>
              <a:chOff x="6745985" y="2847933"/>
              <a:chExt cx="1768080" cy="3617153"/>
            </a:xfrm>
          </p:grpSpPr>
          <p:grpSp>
            <p:nvGrpSpPr>
              <p:cNvPr id="17" name="Group 122"/>
              <p:cNvGrpSpPr/>
              <p:nvPr/>
            </p:nvGrpSpPr>
            <p:grpSpPr>
              <a:xfrm>
                <a:off x="6858253" y="3465360"/>
                <a:ext cx="1494369" cy="1338056"/>
                <a:chOff x="3868810" y="3540463"/>
                <a:chExt cx="1494369" cy="1338056"/>
              </a:xfrm>
            </p:grpSpPr>
            <p:sp>
              <p:nvSpPr>
                <p:cNvPr id="92" name="Round Same Side Corner Rectangle 91"/>
                <p:cNvSpPr/>
                <p:nvPr/>
              </p:nvSpPr>
              <p:spPr>
                <a:xfrm flipV="1">
                  <a:off x="3908059" y="3710665"/>
                  <a:ext cx="1435099" cy="1164980"/>
                </a:xfrm>
                <a:prstGeom prst="round2SameRect">
                  <a:avLst/>
                </a:prstGeom>
                <a:solidFill>
                  <a:srgbClr val="3366FF"/>
                </a:solidFill>
                <a:ln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Freeform 92"/>
                <p:cNvSpPr/>
                <p:nvPr/>
              </p:nvSpPr>
              <p:spPr>
                <a:xfrm>
                  <a:off x="3902677" y="3696708"/>
                  <a:ext cx="1426634" cy="29633"/>
                </a:xfrm>
                <a:custGeom>
                  <a:avLst/>
                  <a:gdLst>
                    <a:gd name="connsiteX0" fmla="*/ 0 w 1426634"/>
                    <a:gd name="connsiteY0" fmla="*/ 12700 h 29633"/>
                    <a:gd name="connsiteX1" fmla="*/ 262467 w 1426634"/>
                    <a:gd name="connsiteY1" fmla="*/ 21166 h 29633"/>
                    <a:gd name="connsiteX2" fmla="*/ 376767 w 1426634"/>
                    <a:gd name="connsiteY2" fmla="*/ 29633 h 29633"/>
                    <a:gd name="connsiteX3" fmla="*/ 520700 w 1426634"/>
                    <a:gd name="connsiteY3" fmla="*/ 12700 h 29633"/>
                    <a:gd name="connsiteX4" fmla="*/ 715434 w 1426634"/>
                    <a:gd name="connsiteY4" fmla="*/ 12700 h 29633"/>
                    <a:gd name="connsiteX5" fmla="*/ 897467 w 1426634"/>
                    <a:gd name="connsiteY5" fmla="*/ 12700 h 29633"/>
                    <a:gd name="connsiteX6" fmla="*/ 1054100 w 1426634"/>
                    <a:gd name="connsiteY6" fmla="*/ 0 h 29633"/>
                    <a:gd name="connsiteX7" fmla="*/ 1240367 w 1426634"/>
                    <a:gd name="connsiteY7" fmla="*/ 12700 h 29633"/>
                    <a:gd name="connsiteX8" fmla="*/ 1392767 w 1426634"/>
                    <a:gd name="connsiteY8" fmla="*/ 25400 h 29633"/>
                    <a:gd name="connsiteX9" fmla="*/ 1426634 w 1426634"/>
                    <a:gd name="connsiteY9" fmla="*/ 29633 h 29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26634" h="29633">
                      <a:moveTo>
                        <a:pt x="0" y="12700"/>
                      </a:moveTo>
                      <a:lnTo>
                        <a:pt x="262467" y="21166"/>
                      </a:lnTo>
                      <a:lnTo>
                        <a:pt x="376767" y="29633"/>
                      </a:lnTo>
                      <a:lnTo>
                        <a:pt x="520700" y="12700"/>
                      </a:lnTo>
                      <a:lnTo>
                        <a:pt x="715434" y="12700"/>
                      </a:lnTo>
                      <a:lnTo>
                        <a:pt x="897467" y="12700"/>
                      </a:lnTo>
                      <a:lnTo>
                        <a:pt x="1054100" y="0"/>
                      </a:lnTo>
                      <a:lnTo>
                        <a:pt x="1240367" y="12700"/>
                      </a:lnTo>
                      <a:lnTo>
                        <a:pt x="1392767" y="25400"/>
                      </a:lnTo>
                      <a:lnTo>
                        <a:pt x="1426634" y="29633"/>
                      </a:lnTo>
                    </a:path>
                  </a:pathLst>
                </a:custGeom>
                <a:ln w="12700" cap="flat" cmpd="sng" algn="ctr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ound Same Side Corner Rectangle 93"/>
                <p:cNvSpPr/>
                <p:nvPr/>
              </p:nvSpPr>
              <p:spPr>
                <a:xfrm flipV="1">
                  <a:off x="3898442" y="3624732"/>
                  <a:ext cx="1435099" cy="1253787"/>
                </a:xfrm>
                <a:prstGeom prst="round2SameRect">
                  <a:avLst/>
                </a:prstGeom>
                <a:noFill/>
                <a:ln w="12700" cap="rnd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3868810" y="3540463"/>
                  <a:ext cx="1494369" cy="11429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4105877" y="3804505"/>
                  <a:ext cx="129878" cy="13274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4447421" y="3726341"/>
                  <a:ext cx="129878" cy="1327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4721233" y="3738133"/>
                  <a:ext cx="129878" cy="1327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4954951" y="3908367"/>
                  <a:ext cx="129878" cy="1327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5044916" y="3755751"/>
                  <a:ext cx="129878" cy="1327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4268944" y="4120572"/>
                  <a:ext cx="129878" cy="1327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4430572" y="4108088"/>
                  <a:ext cx="129878" cy="1327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4074127" y="4357501"/>
                  <a:ext cx="129878" cy="1327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4656294" y="4273186"/>
                  <a:ext cx="129878" cy="1327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3985905" y="4678536"/>
                  <a:ext cx="129878" cy="1327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4235755" y="4678536"/>
                  <a:ext cx="129878" cy="1327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4560450" y="4545793"/>
                  <a:ext cx="129878" cy="1327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4851111" y="4678536"/>
                  <a:ext cx="129878" cy="1327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5024427" y="4405324"/>
                  <a:ext cx="129878" cy="1327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5149768" y="4678536"/>
                  <a:ext cx="129878" cy="1327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3911060" y="4341929"/>
                  <a:ext cx="129878" cy="13274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4268944" y="3755751"/>
                  <a:ext cx="129878" cy="13274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365633" y="3974738"/>
                  <a:ext cx="129878" cy="13274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4191981" y="4273186"/>
                  <a:ext cx="129878" cy="13274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4625609" y="4021843"/>
                  <a:ext cx="129878" cy="13274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4300694" y="4469533"/>
                  <a:ext cx="129878" cy="13274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4382482" y="4668647"/>
                  <a:ext cx="129878" cy="13274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4495731" y="4307203"/>
                  <a:ext cx="129878" cy="13274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4825073" y="4393241"/>
                  <a:ext cx="129878" cy="13274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4980989" y="4602276"/>
                  <a:ext cx="129878" cy="13274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5084829" y="3967031"/>
                  <a:ext cx="129878" cy="13274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4786172" y="4041110"/>
                  <a:ext cx="129878" cy="1327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4115783" y="3987829"/>
                  <a:ext cx="129878" cy="1327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3944249" y="3775408"/>
                  <a:ext cx="129878" cy="1327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3920966" y="4092015"/>
                  <a:ext cx="129878" cy="1327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/>
                </a:p>
              </p:txBody>
            </p:sp>
          </p:grpSp>
          <p:sp>
            <p:nvSpPr>
              <p:cNvPr id="169" name="TextBox 168"/>
              <p:cNvSpPr txBox="1"/>
              <p:nvPr/>
            </p:nvSpPr>
            <p:spPr>
              <a:xfrm>
                <a:off x="6840042" y="2847933"/>
                <a:ext cx="148743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i="1" dirty="0" smtClean="0"/>
                  <a:t>equilibrium</a:t>
                </a:r>
              </a:p>
              <a:p>
                <a:pPr algn="ctr"/>
                <a:r>
                  <a:rPr lang="en-US" sz="2000" i="1" dirty="0" smtClean="0"/>
                  <a:t> conditions</a:t>
                </a:r>
                <a:endParaRPr lang="en-US" sz="2000" i="1" dirty="0"/>
              </a:p>
            </p:txBody>
          </p:sp>
          <p:grpSp>
            <p:nvGrpSpPr>
              <p:cNvPr id="18" name="Group 192"/>
              <p:cNvGrpSpPr/>
              <p:nvPr/>
            </p:nvGrpSpPr>
            <p:grpSpPr>
              <a:xfrm>
                <a:off x="6745985" y="5050308"/>
                <a:ext cx="666251" cy="575978"/>
                <a:chOff x="864573" y="5420105"/>
                <a:chExt cx="666251" cy="575978"/>
              </a:xfrm>
            </p:grpSpPr>
            <p:sp>
              <p:nvSpPr>
                <p:cNvPr id="194" name="Oval 193"/>
                <p:cNvSpPr/>
                <p:nvPr/>
              </p:nvSpPr>
              <p:spPr>
                <a:xfrm>
                  <a:off x="864573" y="5447443"/>
                  <a:ext cx="548640" cy="5486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195" name="TextBox 194"/>
                <p:cNvSpPr txBox="1"/>
                <p:nvPr/>
              </p:nvSpPr>
              <p:spPr>
                <a:xfrm>
                  <a:off x="939850" y="5420105"/>
                  <a:ext cx="59097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000090"/>
                      </a:solidFill>
                    </a:rPr>
                    <a:t>A</a:t>
                  </a:r>
                  <a:endParaRPr lang="en-US" sz="280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9" name="Group 195"/>
              <p:cNvGrpSpPr/>
              <p:nvPr/>
            </p:nvGrpSpPr>
            <p:grpSpPr>
              <a:xfrm>
                <a:off x="6765992" y="5904999"/>
                <a:ext cx="548640" cy="560087"/>
                <a:chOff x="3607378" y="5461400"/>
                <a:chExt cx="548640" cy="560087"/>
              </a:xfrm>
            </p:grpSpPr>
            <p:sp>
              <p:nvSpPr>
                <p:cNvPr id="197" name="Oval 196"/>
                <p:cNvSpPr/>
                <p:nvPr/>
              </p:nvSpPr>
              <p:spPr>
                <a:xfrm>
                  <a:off x="3607378" y="5472847"/>
                  <a:ext cx="548640" cy="5486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TextBox 197"/>
                <p:cNvSpPr txBox="1"/>
                <p:nvPr/>
              </p:nvSpPr>
              <p:spPr>
                <a:xfrm>
                  <a:off x="3675307" y="5461400"/>
                  <a:ext cx="480711" cy="5346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r>
                    <a:rPr lang="en-US" sz="2800" dirty="0" smtClean="0">
                      <a:solidFill>
                        <a:schemeClr val="bg1"/>
                      </a:solidFill>
                    </a:rPr>
                    <a:t>B</a:t>
                  </a: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99" name="TextBox 198"/>
              <p:cNvSpPr txBox="1"/>
              <p:nvPr/>
            </p:nvSpPr>
            <p:spPr>
              <a:xfrm>
                <a:off x="7300596" y="5120454"/>
                <a:ext cx="11897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= 0.66 </a:t>
                </a:r>
                <a:r>
                  <a:rPr lang="en-US" sz="2000" u="sng" dirty="0" smtClean="0"/>
                  <a:t>M</a:t>
                </a:r>
                <a:endParaRPr lang="en-US" sz="2000" u="sng" dirty="0"/>
              </a:p>
            </p:txBody>
          </p:sp>
          <p:sp>
            <p:nvSpPr>
              <p:cNvPr id="200" name="TextBox 199"/>
              <p:cNvSpPr txBox="1"/>
              <p:nvPr/>
            </p:nvSpPr>
            <p:spPr>
              <a:xfrm>
                <a:off x="7324266" y="5944360"/>
                <a:ext cx="11897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= 0.33 </a:t>
                </a:r>
                <a:r>
                  <a:rPr lang="en-US" sz="2000" u="sng" dirty="0" smtClean="0"/>
                  <a:t>M</a:t>
                </a:r>
                <a:endParaRPr lang="en-US" sz="2000" u="sng" dirty="0"/>
              </a:p>
            </p:txBody>
          </p:sp>
        </p:grpSp>
        <p:sp>
          <p:nvSpPr>
            <p:cNvPr id="203" name="TextBox 202"/>
            <p:cNvSpPr txBox="1"/>
            <p:nvPr/>
          </p:nvSpPr>
          <p:spPr>
            <a:xfrm>
              <a:off x="6682262" y="4018348"/>
              <a:ext cx="1890261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Symbol" charset="2"/>
                  <a:cs typeface="Symbol" charset="2"/>
                </a:rPr>
                <a:t>D</a:t>
              </a:r>
              <a:r>
                <a:rPr lang="en-US" b="1" dirty="0" smtClean="0"/>
                <a:t>G = 0 kcal/mol</a:t>
              </a:r>
              <a:endParaRPr lang="en-US" b="1" dirty="0"/>
            </a:p>
          </p:txBody>
        </p:sp>
      </p:grpSp>
      <p:sp>
        <p:nvSpPr>
          <p:cNvPr id="167" name="TextBox 166"/>
          <p:cNvSpPr txBox="1"/>
          <p:nvPr/>
        </p:nvSpPr>
        <p:spPr>
          <a:xfrm>
            <a:off x="5588334" y="1614965"/>
            <a:ext cx="3485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     A </a:t>
            </a:r>
            <a:r>
              <a:rPr lang="en-US" sz="3600" dirty="0" smtClean="0">
                <a:solidFill>
                  <a:srgbClr val="000090"/>
                </a:solidFill>
                <a:latin typeface="Wingdings"/>
                <a:ea typeface="Wingdings"/>
                <a:cs typeface="Wingdings"/>
              </a:rPr>
              <a:t>  </a:t>
            </a:r>
            <a:r>
              <a:rPr lang="en-US" sz="3600" dirty="0" smtClean="0">
                <a:solidFill>
                  <a:srgbClr val="000090"/>
                </a:solidFill>
              </a:rPr>
              <a:t>   B</a:t>
            </a:r>
            <a:endParaRPr lang="en-US" sz="3600" dirty="0">
              <a:solidFill>
                <a:srgbClr val="000090"/>
              </a:solidFill>
            </a:endParaRPr>
          </a:p>
        </p:txBody>
      </p:sp>
      <p:grpSp>
        <p:nvGrpSpPr>
          <p:cNvPr id="170" name="Group 13"/>
          <p:cNvGrpSpPr/>
          <p:nvPr/>
        </p:nvGrpSpPr>
        <p:grpSpPr>
          <a:xfrm>
            <a:off x="6807036" y="1817522"/>
            <a:ext cx="1006018" cy="241300"/>
            <a:chOff x="4618976" y="4330700"/>
            <a:chExt cx="1225474" cy="241300"/>
          </a:xfrm>
        </p:grpSpPr>
        <p:cxnSp>
          <p:nvCxnSpPr>
            <p:cNvPr id="171" name="Straight Arrow Connector 170"/>
            <p:cNvCxnSpPr/>
            <p:nvPr/>
          </p:nvCxnSpPr>
          <p:spPr>
            <a:xfrm>
              <a:off x="4655730" y="4330700"/>
              <a:ext cx="1188720" cy="0"/>
            </a:xfrm>
            <a:prstGeom prst="straightConnector1">
              <a:avLst/>
            </a:prstGeom>
            <a:ln w="571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 rot="10800000">
              <a:off x="4618976" y="4559300"/>
              <a:ext cx="1152144" cy="12700"/>
            </a:xfrm>
            <a:prstGeom prst="straightConnector1">
              <a:avLst/>
            </a:prstGeom>
            <a:ln w="571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41"/>
          <p:cNvGrpSpPr/>
          <p:nvPr/>
        </p:nvGrpSpPr>
        <p:grpSpPr>
          <a:xfrm>
            <a:off x="6150494" y="1592322"/>
            <a:ext cx="2723146" cy="657007"/>
            <a:chOff x="1407516" y="5477905"/>
            <a:chExt cx="2723146" cy="657007"/>
          </a:xfrm>
        </p:grpSpPr>
        <p:sp>
          <p:nvSpPr>
            <p:cNvPr id="174" name="Oval 173"/>
            <p:cNvSpPr/>
            <p:nvPr/>
          </p:nvSpPr>
          <p:spPr>
            <a:xfrm>
              <a:off x="1407516" y="5540558"/>
              <a:ext cx="594360" cy="59435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3117652" y="5538076"/>
              <a:ext cx="594360" cy="594361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1464739" y="5477905"/>
              <a:ext cx="2665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A</a:t>
              </a:r>
              <a:r>
                <a:rPr lang="en-US" sz="3600" dirty="0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</a:rPr>
                <a:t>  </a:t>
              </a:r>
              <a:r>
                <a:rPr lang="en-US" sz="3600" dirty="0" smtClean="0">
                  <a:solidFill>
                    <a:srgbClr val="FF0000"/>
                  </a:solidFill>
                </a:rPr>
                <a:t>    </a:t>
              </a:r>
              <a:r>
                <a:rPr lang="en-US" sz="3600" dirty="0" smtClean="0">
                  <a:solidFill>
                    <a:schemeClr val="bg1"/>
                  </a:solidFill>
                </a:rPr>
                <a:t>B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  <p:grpSp>
          <p:nvGrpSpPr>
            <p:cNvPr id="181" name="Group 13"/>
            <p:cNvGrpSpPr/>
            <p:nvPr/>
          </p:nvGrpSpPr>
          <p:grpSpPr>
            <a:xfrm>
              <a:off x="2081402" y="5704881"/>
              <a:ext cx="1006018" cy="241300"/>
              <a:chOff x="4618976" y="4330700"/>
              <a:chExt cx="1225474" cy="241300"/>
            </a:xfrm>
          </p:grpSpPr>
          <p:cxnSp>
            <p:nvCxnSpPr>
              <p:cNvPr id="182" name="Straight Arrow Connector 181"/>
              <p:cNvCxnSpPr/>
              <p:nvPr/>
            </p:nvCxnSpPr>
            <p:spPr>
              <a:xfrm>
                <a:off x="4655730" y="4330700"/>
                <a:ext cx="1188720" cy="0"/>
              </a:xfrm>
              <a:prstGeom prst="straightConnector1">
                <a:avLst/>
              </a:prstGeom>
              <a:ln w="571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Arrow Connector 184"/>
              <p:cNvCxnSpPr/>
              <p:nvPr/>
            </p:nvCxnSpPr>
            <p:spPr>
              <a:xfrm rot="10800000">
                <a:off x="4618976" y="4559300"/>
                <a:ext cx="1152144" cy="12700"/>
              </a:xfrm>
              <a:prstGeom prst="straightConnector1">
                <a:avLst/>
              </a:prstGeom>
              <a:ln w="571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1" name="Group 210"/>
          <p:cNvGrpSpPr/>
          <p:nvPr/>
        </p:nvGrpSpPr>
        <p:grpSpPr>
          <a:xfrm>
            <a:off x="376593" y="3627329"/>
            <a:ext cx="6136339" cy="1277273"/>
            <a:chOff x="376593" y="3627329"/>
            <a:chExt cx="6136339" cy="1277273"/>
          </a:xfrm>
        </p:grpSpPr>
        <p:sp>
          <p:nvSpPr>
            <p:cNvPr id="207" name="TextBox 206"/>
            <p:cNvSpPr txBox="1"/>
            <p:nvPr/>
          </p:nvSpPr>
          <p:spPr>
            <a:xfrm>
              <a:off x="1519403" y="3964646"/>
              <a:ext cx="499352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800" dist="127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spcAft>
                  <a:spcPts val="5400"/>
                </a:spcAft>
              </a:pPr>
              <a:r>
                <a:rPr lang="en-US" sz="2800" dirty="0" smtClean="0">
                  <a:latin typeface="Arial"/>
                  <a:cs typeface="Arial"/>
                </a:rPr>
                <a:t>= </a:t>
              </a:r>
              <a:r>
                <a:rPr lang="en-US" sz="2800" dirty="0" err="1" smtClean="0">
                  <a:latin typeface="Arial"/>
                  <a:cs typeface="Arial"/>
                </a:rPr>
                <a:t>K</a:t>
              </a:r>
              <a:r>
                <a:rPr lang="en-US" sz="2800" baseline="-25000" dirty="0" err="1" smtClean="0">
                  <a:latin typeface="Arial"/>
                  <a:cs typeface="Arial"/>
                </a:rPr>
                <a:t>eq</a:t>
              </a:r>
              <a:r>
                <a:rPr lang="en-US" sz="2800" i="1" dirty="0" smtClean="0"/>
                <a:t> </a:t>
              </a:r>
              <a:r>
                <a:rPr lang="en-US" sz="2800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=</a:t>
              </a:r>
              <a:r>
                <a:rPr lang="en-US" sz="3600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2800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equilibrium constant</a:t>
              </a:r>
              <a:endParaRPr lang="en-US" sz="2800" dirty="0" smtClean="0"/>
            </a:p>
          </p:txBody>
        </p:sp>
        <p:grpSp>
          <p:nvGrpSpPr>
            <p:cNvPr id="208" name="Group 23"/>
            <p:cNvGrpSpPr/>
            <p:nvPr/>
          </p:nvGrpSpPr>
          <p:grpSpPr>
            <a:xfrm>
              <a:off x="376593" y="3627329"/>
              <a:ext cx="1091465" cy="1277273"/>
              <a:chOff x="7861477" y="1572936"/>
              <a:chExt cx="1091465" cy="1277273"/>
            </a:xfrm>
          </p:grpSpPr>
          <p:sp>
            <p:nvSpPr>
              <p:cNvPr id="209" name="TextBox 208"/>
              <p:cNvSpPr txBox="1"/>
              <p:nvPr/>
            </p:nvSpPr>
            <p:spPr>
              <a:xfrm>
                <a:off x="7861477" y="1572936"/>
                <a:ext cx="1091465" cy="1277273"/>
              </a:xfrm>
              <a:prstGeom prst="rect">
                <a:avLst/>
              </a:prstGeom>
              <a:noFill/>
              <a:effectLst>
                <a:outerShdw blurRad="50800" dist="12700" dir="2700000">
                  <a:srgbClr val="000000">
                    <a:alpha val="43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3600" dirty="0" smtClean="0"/>
                  <a:t>[</a:t>
                </a:r>
                <a:r>
                  <a:rPr lang="en-US" sz="3600" dirty="0" err="1" smtClean="0"/>
                  <a:t>B]</a:t>
                </a:r>
                <a:r>
                  <a:rPr lang="en-US" sz="3600" baseline="-25000" dirty="0" err="1" smtClean="0"/>
                  <a:t>eq</a:t>
                </a:r>
                <a:endParaRPr lang="en-US" sz="3600" baseline="-25000" dirty="0" smtClean="0"/>
              </a:p>
              <a:p>
                <a:pPr>
                  <a:spcAft>
                    <a:spcPts val="600"/>
                  </a:spcAft>
                </a:pPr>
                <a:r>
                  <a:rPr lang="en-US" sz="3600" dirty="0" smtClean="0"/>
                  <a:t>[</a:t>
                </a:r>
                <a:r>
                  <a:rPr lang="en-US" sz="3600" dirty="0" err="1" smtClean="0"/>
                  <a:t>A]</a:t>
                </a:r>
                <a:r>
                  <a:rPr lang="en-US" sz="3600" baseline="-25000" dirty="0" err="1" smtClean="0"/>
                  <a:t>eq</a:t>
                </a:r>
                <a:endParaRPr lang="en-US" sz="3600" baseline="-25000" dirty="0"/>
              </a:p>
            </p:txBody>
          </p:sp>
          <p:cxnSp>
            <p:nvCxnSpPr>
              <p:cNvPr id="210" name="Straight Connector 209"/>
              <p:cNvCxnSpPr/>
              <p:nvPr/>
            </p:nvCxnSpPr>
            <p:spPr>
              <a:xfrm>
                <a:off x="7950200" y="2247713"/>
                <a:ext cx="5842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TextBox 212"/>
          <p:cNvSpPr txBox="1"/>
          <p:nvPr/>
        </p:nvSpPr>
        <p:spPr>
          <a:xfrm>
            <a:off x="1325454" y="5443157"/>
            <a:ext cx="3831167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b="1" dirty="0" err="1" smtClean="0">
                <a:latin typeface="Symbol" charset="2"/>
                <a:cs typeface="Symbol" charset="2"/>
              </a:rPr>
              <a:t>D</a:t>
            </a:r>
            <a:r>
              <a:rPr lang="en-US" sz="3600" b="1" dirty="0" err="1" smtClean="0"/>
              <a:t>G</a:t>
            </a:r>
            <a:r>
              <a:rPr lang="en-US" sz="3600" b="1" baseline="30000" dirty="0" err="1" smtClean="0"/>
              <a:t>o</a:t>
            </a:r>
            <a:r>
              <a:rPr lang="en-US" sz="3600" b="1" dirty="0" smtClean="0"/>
              <a:t> = - RT </a:t>
            </a:r>
            <a:r>
              <a:rPr lang="en-US" sz="3600" b="1" i="1" dirty="0" err="1" smtClean="0"/>
              <a:t>ln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</a:t>
            </a:r>
            <a:r>
              <a:rPr lang="en-US" sz="3600" b="1" baseline="-25000" dirty="0" err="1" smtClean="0"/>
              <a:t>eq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smtClean="0"/>
              <a:t>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5981164" y="1810247"/>
            <a:ext cx="2944871" cy="426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37078" y="1842641"/>
            <a:ext cx="5485099" cy="426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117348"/>
            <a:ext cx="8521700" cy="1252728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latin typeface="Symbol" charset="2"/>
                <a:cs typeface="Symbol" charset="2"/>
              </a:rPr>
              <a:t>D</a:t>
            </a:r>
            <a:r>
              <a:rPr lang="en-US" sz="3600" dirty="0" err="1" smtClean="0"/>
              <a:t>G</a:t>
            </a:r>
            <a:r>
              <a:rPr lang="en-US" sz="3600" baseline="30000" dirty="0" err="1" smtClean="0"/>
              <a:t>o</a:t>
            </a:r>
            <a:r>
              <a:rPr lang="en-US" sz="3600" dirty="0" smtClean="0"/>
              <a:t> values of two consecutive reactions are additive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5991162" y="2598163"/>
            <a:ext cx="3000441" cy="461665"/>
          </a:xfrm>
          <a:prstGeom prst="rect">
            <a:avLst/>
          </a:prstGeom>
          <a:noFill/>
          <a:ln>
            <a:noFill/>
          </a:ln>
          <a:effectLst>
            <a:outerShdw blurRad="508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err="1" smtClean="0">
                <a:latin typeface="Symbol" charset="2"/>
                <a:cs typeface="Symbol" charset="2"/>
              </a:rPr>
              <a:t>D</a:t>
            </a:r>
            <a:r>
              <a:rPr lang="en-US" sz="2400" dirty="0" err="1" smtClean="0"/>
              <a:t>G</a:t>
            </a:r>
            <a:r>
              <a:rPr lang="en-US" sz="2400" baseline="30000" dirty="0" err="1" smtClean="0"/>
              <a:t>o</a:t>
            </a:r>
            <a:r>
              <a:rPr lang="en-US" sz="2400" i="1" dirty="0" smtClean="0"/>
              <a:t> </a:t>
            </a:r>
            <a:r>
              <a:rPr 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= </a:t>
            </a:r>
            <a:r>
              <a:rPr lang="en-US" sz="2400" dirty="0" smtClean="0">
                <a:latin typeface="Symbol" charset="2"/>
                <a:cs typeface="Symbol" charset="2"/>
              </a:rPr>
              <a:t>-</a:t>
            </a:r>
            <a:r>
              <a:rPr lang="en-US" sz="2400" dirty="0" smtClean="0">
                <a:latin typeface="Arial"/>
                <a:cs typeface="Arial"/>
              </a:rPr>
              <a:t>4.0 kcal/mol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7877" y="3454405"/>
            <a:ext cx="1522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/>
              <a:t>glucose</a:t>
            </a:r>
          </a:p>
          <a:p>
            <a:pPr algn="r"/>
            <a:r>
              <a:rPr lang="en-US" i="1" dirty="0" smtClean="0"/>
              <a:t>6-phosphate</a:t>
            </a:r>
            <a:endParaRPr lang="en-US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4180788" y="3454405"/>
            <a:ext cx="1522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fructose</a:t>
            </a:r>
          </a:p>
          <a:p>
            <a:r>
              <a:rPr lang="en-US" i="1" dirty="0" smtClean="0"/>
              <a:t>6-phosphate</a:t>
            </a:r>
            <a:endParaRPr lang="en-US" i="1" dirty="0"/>
          </a:p>
        </p:txBody>
      </p:sp>
      <p:grpSp>
        <p:nvGrpSpPr>
          <p:cNvPr id="6" name="Group 41"/>
          <p:cNvGrpSpPr/>
          <p:nvPr/>
        </p:nvGrpSpPr>
        <p:grpSpPr>
          <a:xfrm>
            <a:off x="1777965" y="3454405"/>
            <a:ext cx="2723146" cy="657007"/>
            <a:chOff x="1407516" y="5477905"/>
            <a:chExt cx="2723146" cy="657007"/>
          </a:xfrm>
        </p:grpSpPr>
        <p:sp>
          <p:nvSpPr>
            <p:cNvPr id="20" name="Oval 19"/>
            <p:cNvSpPr/>
            <p:nvPr/>
          </p:nvSpPr>
          <p:spPr>
            <a:xfrm>
              <a:off x="1407516" y="5540558"/>
              <a:ext cx="594360" cy="59435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117652" y="5538076"/>
              <a:ext cx="594360" cy="594361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64739" y="5477905"/>
              <a:ext cx="2665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A</a:t>
              </a:r>
              <a:r>
                <a:rPr lang="en-US" sz="3600" dirty="0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</a:rPr>
                <a:t>  </a:t>
              </a:r>
              <a:r>
                <a:rPr lang="en-US" sz="3600" dirty="0" smtClean="0">
                  <a:solidFill>
                    <a:srgbClr val="FF0000"/>
                  </a:solidFill>
                </a:rPr>
                <a:t>    </a:t>
              </a:r>
              <a:r>
                <a:rPr lang="en-US" sz="3600" dirty="0" smtClean="0">
                  <a:solidFill>
                    <a:schemeClr val="bg1"/>
                  </a:solidFill>
                </a:rPr>
                <a:t>B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  <p:grpSp>
          <p:nvGrpSpPr>
            <p:cNvPr id="7" name="Group 13"/>
            <p:cNvGrpSpPr/>
            <p:nvPr/>
          </p:nvGrpSpPr>
          <p:grpSpPr>
            <a:xfrm>
              <a:off x="2081402" y="5704881"/>
              <a:ext cx="1006018" cy="241300"/>
              <a:chOff x="4618976" y="4330700"/>
              <a:chExt cx="1225474" cy="241300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4655730" y="4330700"/>
                <a:ext cx="1188720" cy="0"/>
              </a:xfrm>
              <a:prstGeom prst="straightConnector1">
                <a:avLst/>
              </a:prstGeom>
              <a:ln w="571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rot="10800000">
                <a:off x="4618976" y="4559300"/>
                <a:ext cx="1152144" cy="12700"/>
              </a:xfrm>
              <a:prstGeom prst="straightConnector1">
                <a:avLst/>
              </a:prstGeom>
              <a:ln w="571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TextBox 23"/>
          <p:cNvSpPr txBox="1"/>
          <p:nvPr/>
        </p:nvSpPr>
        <p:spPr>
          <a:xfrm>
            <a:off x="5998097" y="3514576"/>
            <a:ext cx="2993506" cy="461665"/>
          </a:xfrm>
          <a:prstGeom prst="rect">
            <a:avLst/>
          </a:prstGeom>
          <a:noFill/>
          <a:ln>
            <a:noFill/>
          </a:ln>
          <a:effectLst>
            <a:outerShdw blurRad="508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err="1" smtClean="0">
                <a:latin typeface="Symbol" charset="2"/>
                <a:cs typeface="Symbol" charset="2"/>
              </a:rPr>
              <a:t>D</a:t>
            </a:r>
            <a:r>
              <a:rPr lang="en-US" sz="2400" dirty="0" err="1" smtClean="0">
                <a:latin typeface="Arial"/>
                <a:cs typeface="Arial"/>
              </a:rPr>
              <a:t>G</a:t>
            </a:r>
            <a:r>
              <a:rPr lang="en-US" sz="2400" baseline="30000" dirty="0" err="1" smtClean="0">
                <a:latin typeface="Arial"/>
                <a:cs typeface="Arial"/>
              </a:rPr>
              <a:t>o</a:t>
            </a:r>
            <a:r>
              <a:rPr lang="en-US" sz="2400" i="1" dirty="0" smtClean="0">
                <a:latin typeface="Arial"/>
                <a:cs typeface="Arial"/>
              </a:rPr>
              <a:t> </a:t>
            </a:r>
            <a:r>
              <a:rPr 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= +</a:t>
            </a:r>
            <a:r>
              <a:rPr lang="en-US" sz="2400" dirty="0" smtClean="0">
                <a:latin typeface="Arial"/>
                <a:cs typeface="Arial"/>
              </a:rPr>
              <a:t>0.4 kcal/mol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98097" y="4571184"/>
            <a:ext cx="3000441" cy="461665"/>
          </a:xfrm>
          <a:prstGeom prst="rect">
            <a:avLst/>
          </a:prstGeom>
          <a:noFill/>
          <a:ln>
            <a:noFill/>
          </a:ln>
          <a:effectLst>
            <a:outerShdw blurRad="508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err="1" smtClean="0">
                <a:latin typeface="Symbol" charset="2"/>
                <a:cs typeface="Symbol" charset="2"/>
              </a:rPr>
              <a:t>D</a:t>
            </a:r>
            <a:r>
              <a:rPr lang="en-US" sz="2400" dirty="0" err="1" smtClean="0"/>
              <a:t>G</a:t>
            </a:r>
            <a:r>
              <a:rPr lang="en-US" sz="2400" baseline="30000" dirty="0" err="1" smtClean="0"/>
              <a:t>o</a:t>
            </a:r>
            <a:r>
              <a:rPr lang="en-US" sz="2400" i="1" dirty="0" smtClean="0"/>
              <a:t> </a:t>
            </a:r>
            <a:r>
              <a:rPr 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= </a:t>
            </a:r>
            <a:r>
              <a:rPr lang="en-US" sz="2400" dirty="0" smtClean="0">
                <a:latin typeface="Symbol" charset="2"/>
                <a:cs typeface="Symbol" charset="2"/>
              </a:rPr>
              <a:t>-</a:t>
            </a:r>
            <a:r>
              <a:rPr lang="en-US" sz="2400" dirty="0" smtClean="0">
                <a:latin typeface="Arial"/>
                <a:cs typeface="Arial"/>
              </a:rPr>
              <a:t>3.6 kcal/mol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220145" y="4318010"/>
            <a:ext cx="8705088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777965" y="2553453"/>
            <a:ext cx="2689280" cy="657007"/>
            <a:chOff x="220129" y="2824381"/>
            <a:chExt cx="2689280" cy="657007"/>
          </a:xfrm>
        </p:grpSpPr>
        <p:sp>
          <p:nvSpPr>
            <p:cNvPr id="30" name="Oval 29"/>
            <p:cNvSpPr/>
            <p:nvPr/>
          </p:nvSpPr>
          <p:spPr>
            <a:xfrm>
              <a:off x="1947198" y="2884552"/>
              <a:ext cx="594360" cy="59436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20129" y="2887034"/>
              <a:ext cx="594360" cy="594354"/>
            </a:xfrm>
            <a:prstGeom prst="ellipse">
              <a:avLst/>
            </a:prstGeom>
            <a:solidFill>
              <a:srgbClr val="FFDA46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43486" y="2824381"/>
              <a:ext cx="2665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G</a:t>
              </a:r>
              <a:r>
                <a:rPr lang="en-US" sz="3600" dirty="0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</a:rPr>
                <a:t>  </a:t>
              </a:r>
              <a:r>
                <a:rPr lang="en-US" sz="3600" dirty="0" smtClean="0">
                  <a:solidFill>
                    <a:srgbClr val="FF0000"/>
                  </a:solidFill>
                </a:rPr>
                <a:t>    </a:t>
              </a:r>
              <a:r>
                <a:rPr lang="en-US" sz="3600" dirty="0" smtClean="0"/>
                <a:t>A</a:t>
              </a:r>
              <a:endParaRPr lang="en-US" sz="3600" dirty="0"/>
            </a:p>
          </p:txBody>
        </p:sp>
        <p:grpSp>
          <p:nvGrpSpPr>
            <p:cNvPr id="33" name="Group 13"/>
            <p:cNvGrpSpPr/>
            <p:nvPr/>
          </p:nvGrpSpPr>
          <p:grpSpPr>
            <a:xfrm>
              <a:off x="894015" y="3051357"/>
              <a:ext cx="1006018" cy="241300"/>
              <a:chOff x="4618976" y="4330700"/>
              <a:chExt cx="1225474" cy="241300"/>
            </a:xfrm>
          </p:grpSpPr>
          <p:cxnSp>
            <p:nvCxnSpPr>
              <p:cNvPr id="36" name="Straight Arrow Connector 35"/>
              <p:cNvCxnSpPr/>
              <p:nvPr/>
            </p:nvCxnSpPr>
            <p:spPr>
              <a:xfrm>
                <a:off x="4655730" y="4330700"/>
                <a:ext cx="1188720" cy="0"/>
              </a:xfrm>
              <a:prstGeom prst="straightConnector1">
                <a:avLst/>
              </a:prstGeom>
              <a:ln w="571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rot="10800000">
                <a:off x="4618976" y="4559300"/>
                <a:ext cx="1152144" cy="12700"/>
              </a:xfrm>
              <a:prstGeom prst="straightConnector1">
                <a:avLst/>
              </a:prstGeom>
              <a:ln w="571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oup 47"/>
          <p:cNvGrpSpPr/>
          <p:nvPr/>
        </p:nvGrpSpPr>
        <p:grpSpPr>
          <a:xfrm>
            <a:off x="1767456" y="4538139"/>
            <a:ext cx="2689280" cy="657007"/>
            <a:chOff x="226553" y="4809067"/>
            <a:chExt cx="2689280" cy="657007"/>
          </a:xfrm>
        </p:grpSpPr>
        <p:sp>
          <p:nvSpPr>
            <p:cNvPr id="42" name="Oval 41"/>
            <p:cNvSpPr/>
            <p:nvPr/>
          </p:nvSpPr>
          <p:spPr>
            <a:xfrm>
              <a:off x="1970555" y="4869238"/>
              <a:ext cx="594360" cy="594361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226553" y="4871720"/>
              <a:ext cx="594360" cy="594354"/>
            </a:xfrm>
            <a:prstGeom prst="ellipse">
              <a:avLst/>
            </a:prstGeom>
            <a:solidFill>
              <a:srgbClr val="FFDA46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49910" y="4809067"/>
              <a:ext cx="2665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G</a:t>
              </a:r>
              <a:r>
                <a:rPr lang="en-US" sz="3600" dirty="0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</a:rPr>
                <a:t>  </a:t>
              </a:r>
              <a:r>
                <a:rPr lang="en-US" sz="3600" dirty="0" smtClean="0">
                  <a:solidFill>
                    <a:srgbClr val="FF0000"/>
                  </a:solidFill>
                </a:rPr>
                <a:t>    </a:t>
              </a:r>
              <a:r>
                <a:rPr lang="en-US" sz="3600" dirty="0" smtClean="0">
                  <a:solidFill>
                    <a:schemeClr val="bg1"/>
                  </a:solidFill>
                </a:rPr>
                <a:t>B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  <p:grpSp>
          <p:nvGrpSpPr>
            <p:cNvPr id="45" name="Group 13"/>
            <p:cNvGrpSpPr/>
            <p:nvPr/>
          </p:nvGrpSpPr>
          <p:grpSpPr>
            <a:xfrm>
              <a:off x="900439" y="5036043"/>
              <a:ext cx="1006018" cy="241300"/>
              <a:chOff x="4618976" y="4330700"/>
              <a:chExt cx="1225474" cy="241300"/>
            </a:xfrm>
          </p:grpSpPr>
          <p:cxnSp>
            <p:nvCxnSpPr>
              <p:cNvPr id="46" name="Straight Arrow Connector 45"/>
              <p:cNvCxnSpPr/>
              <p:nvPr/>
            </p:nvCxnSpPr>
            <p:spPr>
              <a:xfrm>
                <a:off x="4655730" y="4330700"/>
                <a:ext cx="1188720" cy="0"/>
              </a:xfrm>
              <a:prstGeom prst="straightConnector1">
                <a:avLst/>
              </a:prstGeom>
              <a:ln w="571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rot="10800000">
                <a:off x="4618976" y="4559300"/>
                <a:ext cx="1152144" cy="12700"/>
              </a:xfrm>
              <a:prstGeom prst="straightConnector1">
                <a:avLst/>
              </a:prstGeom>
              <a:ln w="571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TextBox 48"/>
          <p:cNvSpPr txBox="1"/>
          <p:nvPr/>
        </p:nvSpPr>
        <p:spPr>
          <a:xfrm>
            <a:off x="618250" y="2401056"/>
            <a:ext cx="1098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ATP +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 glucose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180788" y="2265592"/>
            <a:ext cx="15244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A6A6A6"/>
                </a:solidFill>
              </a:rPr>
              <a:t>ADP +</a:t>
            </a:r>
            <a:r>
              <a:rPr lang="en-US" i="1" dirty="0" smtClean="0"/>
              <a:t> </a:t>
            </a:r>
            <a:br>
              <a:rPr lang="en-US" i="1" dirty="0" smtClean="0"/>
            </a:br>
            <a:r>
              <a:rPr lang="en-US" i="1" dirty="0" smtClean="0"/>
              <a:t>glucose</a:t>
            </a:r>
          </a:p>
          <a:p>
            <a:r>
              <a:rPr lang="en-US" i="1" dirty="0" smtClean="0"/>
              <a:t>6-phosphate</a:t>
            </a:r>
            <a:endParaRPr lang="en-US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716248" y="4663517"/>
            <a:ext cx="103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/>
              <a:t>glucose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182731" y="4549993"/>
            <a:ext cx="1522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fructose</a:t>
            </a:r>
          </a:p>
          <a:p>
            <a:r>
              <a:rPr lang="en-US" i="1" dirty="0" smtClean="0"/>
              <a:t>6-phosphate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Symbol" charset="2"/>
                <a:cs typeface="Symbol" charset="2"/>
              </a:rPr>
              <a:t>D</a:t>
            </a:r>
            <a:r>
              <a:rPr lang="en-US" sz="3600" dirty="0" smtClean="0"/>
              <a:t>G values of consecutive reactions are also additive</a:t>
            </a:r>
            <a:endParaRPr lang="en-US" sz="3600" dirty="0"/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57200" y="2156191"/>
            <a:ext cx="8229600" cy="2796809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Additive property of free energy changes is central to biochemical pathways.</a:t>
            </a:r>
          </a:p>
          <a:p>
            <a:pPr algn="just"/>
            <a:endParaRPr lang="en-US" sz="2400" dirty="0" smtClean="0"/>
          </a:p>
          <a:p>
            <a:pPr algn="just">
              <a:buNone/>
            </a:pPr>
            <a:endParaRPr lang="en-US" sz="2400" dirty="0" smtClean="0"/>
          </a:p>
          <a:p>
            <a:pPr algn="just"/>
            <a:r>
              <a:rPr lang="en-US" sz="2400" dirty="0" smtClean="0"/>
              <a:t>If sum of individual reaction </a:t>
            </a:r>
            <a:r>
              <a:rPr lang="en-US" sz="2400" dirty="0" err="1" smtClean="0">
                <a:latin typeface="Symbol" charset="2"/>
                <a:cs typeface="Symbol" charset="2"/>
              </a:rPr>
              <a:t>D</a:t>
            </a:r>
            <a:r>
              <a:rPr lang="en-US" sz="2400" dirty="0" err="1" smtClean="0"/>
              <a:t>Gs</a:t>
            </a:r>
            <a:r>
              <a:rPr lang="en-US" sz="2400" dirty="0" smtClean="0"/>
              <a:t> is negative, pathway can proceed as written.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Coupling an energetically favorable process with and an unfavorable one</a:t>
            </a:r>
            <a:endParaRPr lang="en-US" sz="3600" dirty="0"/>
          </a:p>
        </p:txBody>
      </p:sp>
      <p:pic>
        <p:nvPicPr>
          <p:cNvPr id="5" name="Picture 4" descr="figure_6.4-sk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3936"/>
            <a:ext cx="9144000" cy="3042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1119869" y="1789082"/>
            <a:ext cx="6932482" cy="3317591"/>
          </a:xfrm>
          <a:prstGeom prst="rect">
            <a:avLst/>
          </a:prstGeom>
          <a:gradFill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117348"/>
            <a:ext cx="8521700" cy="1252728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Reactions are coupled through </a:t>
            </a:r>
            <a:br>
              <a:rPr lang="en-US" sz="3600" dirty="0" smtClean="0">
                <a:latin typeface="Arial"/>
                <a:cs typeface="Arial"/>
              </a:rPr>
            </a:br>
            <a:r>
              <a:rPr lang="en-US" sz="3600" dirty="0" smtClean="0">
                <a:latin typeface="Arial"/>
                <a:cs typeface="Arial"/>
              </a:rPr>
              <a:t>a common intermediate</a:t>
            </a:r>
            <a:endParaRPr lang="en-US" sz="3600" dirty="0">
              <a:latin typeface="Arial"/>
              <a:cs typeface="Arial"/>
            </a:endParaRPr>
          </a:p>
        </p:txBody>
      </p:sp>
      <p:grpSp>
        <p:nvGrpSpPr>
          <p:cNvPr id="3" name="Group 41"/>
          <p:cNvGrpSpPr/>
          <p:nvPr/>
        </p:nvGrpSpPr>
        <p:grpSpPr>
          <a:xfrm>
            <a:off x="3369269" y="3454405"/>
            <a:ext cx="2723146" cy="657007"/>
            <a:chOff x="1407516" y="5477905"/>
            <a:chExt cx="2723146" cy="657007"/>
          </a:xfrm>
        </p:grpSpPr>
        <p:sp>
          <p:nvSpPr>
            <p:cNvPr id="20" name="Oval 19"/>
            <p:cNvSpPr/>
            <p:nvPr/>
          </p:nvSpPr>
          <p:spPr>
            <a:xfrm>
              <a:off x="1407516" y="5540558"/>
              <a:ext cx="594360" cy="59435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117652" y="5538076"/>
              <a:ext cx="594360" cy="59436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64739" y="5477905"/>
              <a:ext cx="2665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</a:rPr>
                <a:t>X</a:t>
              </a:r>
              <a:r>
                <a:rPr lang="en-US" sz="3600" dirty="0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</a:rPr>
                <a:t>  </a:t>
              </a:r>
              <a:r>
                <a:rPr lang="en-US" sz="3600" dirty="0" smtClean="0">
                  <a:solidFill>
                    <a:srgbClr val="FF0000"/>
                  </a:solidFill>
                </a:rPr>
                <a:t>    </a:t>
              </a:r>
              <a:r>
                <a:rPr lang="en-US" sz="3600" dirty="0" smtClean="0">
                  <a:solidFill>
                    <a:schemeClr val="bg1"/>
                  </a:solidFill>
                </a:rPr>
                <a:t>Y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076782" y="5861436"/>
              <a:ext cx="975846" cy="0"/>
            </a:xfrm>
            <a:prstGeom prst="straightConnector1">
              <a:avLst/>
            </a:prstGeom>
            <a:ln w="571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/>
          <p:cNvSpPr/>
          <p:nvPr/>
        </p:nvSpPr>
        <p:spPr>
          <a:xfrm>
            <a:off x="6456334" y="3515254"/>
            <a:ext cx="594360" cy="59436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985589" y="3502167"/>
            <a:ext cx="594360" cy="594354"/>
          </a:xfrm>
          <a:prstGeom prst="ellipse">
            <a:avLst/>
          </a:pr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878553" y="3449326"/>
            <a:ext cx="1157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+ </a:t>
            </a:r>
            <a:r>
              <a:rPr lang="en-US" sz="3600" dirty="0" smtClean="0">
                <a:solidFill>
                  <a:schemeClr val="bg1"/>
                </a:solidFill>
              </a:rPr>
              <a:t>  Z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54893" y="3449326"/>
            <a:ext cx="1212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   + </a:t>
            </a:r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2036161" y="2396208"/>
            <a:ext cx="5065105" cy="662086"/>
            <a:chOff x="2008946" y="4588620"/>
            <a:chExt cx="5065105" cy="662086"/>
          </a:xfrm>
        </p:grpSpPr>
        <p:sp>
          <p:nvSpPr>
            <p:cNvPr id="62" name="Oval 61"/>
            <p:cNvSpPr/>
            <p:nvPr/>
          </p:nvSpPr>
          <p:spPr>
            <a:xfrm>
              <a:off x="6479691" y="4656352"/>
              <a:ext cx="594360" cy="59435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41"/>
            <p:cNvGrpSpPr/>
            <p:nvPr/>
          </p:nvGrpSpPr>
          <p:grpSpPr>
            <a:xfrm>
              <a:off x="3392626" y="4593699"/>
              <a:ext cx="2723146" cy="657007"/>
              <a:chOff x="1407516" y="5477905"/>
              <a:chExt cx="2723146" cy="657007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407516" y="5540558"/>
                <a:ext cx="594360" cy="59435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143838" y="5538076"/>
                <a:ext cx="594360" cy="59436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464739" y="5477905"/>
                <a:ext cx="26659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00"/>
                    </a:solidFill>
                  </a:rPr>
                  <a:t>B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Wingdings"/>
                    <a:ea typeface="Wingdings"/>
                    <a:cs typeface="Wingdings"/>
                  </a:rPr>
                  <a:t>  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    </a:t>
                </a:r>
                <a:r>
                  <a:rPr lang="en-US" sz="3600" dirty="0" smtClean="0">
                    <a:solidFill>
                      <a:srgbClr val="000000"/>
                    </a:solidFill>
                  </a:rPr>
                  <a:t>C</a:t>
                </a:r>
                <a:endParaRPr lang="en-US" sz="36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56" name="Straight Arrow Connector 55"/>
              <p:cNvCxnSpPr/>
              <p:nvPr/>
            </p:nvCxnSpPr>
            <p:spPr>
              <a:xfrm>
                <a:off x="2076782" y="5861436"/>
                <a:ext cx="975846" cy="0"/>
              </a:xfrm>
              <a:prstGeom prst="straightConnector1">
                <a:avLst/>
              </a:prstGeom>
              <a:ln w="571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Oval 58"/>
            <p:cNvSpPr/>
            <p:nvPr/>
          </p:nvSpPr>
          <p:spPr>
            <a:xfrm>
              <a:off x="2008946" y="4641461"/>
              <a:ext cx="594360" cy="59435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888817" y="4601714"/>
              <a:ext cx="1157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000000"/>
                  </a:solidFill>
                </a:rPr>
                <a:t>+   D</a:t>
              </a:r>
              <a:endParaRPr lang="en-US" sz="3600" dirty="0">
                <a:solidFill>
                  <a:srgbClr val="0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078250" y="4588620"/>
              <a:ext cx="12127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000000"/>
                  </a:solidFill>
                </a:rPr>
                <a:t>A</a:t>
              </a:r>
              <a:r>
                <a:rPr lang="en-US" sz="3600" dirty="0" smtClean="0"/>
                <a:t>   + 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041800" y="2383579"/>
            <a:ext cx="5070759" cy="1734816"/>
            <a:chOff x="2041800" y="2383579"/>
            <a:chExt cx="5070759" cy="1734816"/>
          </a:xfrm>
        </p:grpSpPr>
        <p:sp>
          <p:nvSpPr>
            <p:cNvPr id="64" name="TextBox 63"/>
            <p:cNvSpPr txBox="1"/>
            <p:nvPr/>
          </p:nvSpPr>
          <p:spPr>
            <a:xfrm>
              <a:off x="6557449" y="2383579"/>
              <a:ext cx="5551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0000FF"/>
                  </a:solidFill>
                </a:rPr>
                <a:t>D</a:t>
              </a:r>
              <a:endParaRPr lang="en-US" sz="4000" b="1" dirty="0">
                <a:solidFill>
                  <a:srgbClr val="0000FF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041800" y="3410509"/>
              <a:ext cx="5551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0000FF"/>
                  </a:solidFill>
                </a:rPr>
                <a:t>D</a:t>
              </a:r>
              <a:endParaRPr lang="en-US" sz="4000" b="1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Exergonic</a:t>
            </a:r>
            <a:r>
              <a:rPr lang="en-US" sz="3600" dirty="0" smtClean="0"/>
              <a:t> hydrolysis of ATP is often coupled to </a:t>
            </a:r>
            <a:r>
              <a:rPr lang="en-US" sz="3600" dirty="0" err="1" smtClean="0"/>
              <a:t>endergonic</a:t>
            </a:r>
            <a:r>
              <a:rPr lang="en-US" sz="3600" dirty="0" smtClean="0"/>
              <a:t> processes </a:t>
            </a:r>
            <a:endParaRPr lang="en-US" sz="3600" dirty="0"/>
          </a:p>
        </p:txBody>
      </p:sp>
      <p:pic>
        <p:nvPicPr>
          <p:cNvPr id="5" name="Picture 4" descr="figure_6.5-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12" y="1673924"/>
            <a:ext cx="3456432" cy="361492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10136" y="4107213"/>
            <a:ext cx="1608974" cy="561320"/>
            <a:chOff x="762324" y="4107213"/>
            <a:chExt cx="1608974" cy="561320"/>
          </a:xfrm>
        </p:grpSpPr>
        <p:sp>
          <p:nvSpPr>
            <p:cNvPr id="11" name="TextBox 10"/>
            <p:cNvSpPr txBox="1"/>
            <p:nvPr/>
          </p:nvSpPr>
          <p:spPr>
            <a:xfrm>
              <a:off x="762324" y="4119913"/>
              <a:ext cx="3385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00FF"/>
                  </a:solidFill>
                  <a:latin typeface="Symbol" charset="2"/>
                  <a:cs typeface="Symbol" charset="2"/>
                </a:rPr>
                <a:t>g</a:t>
              </a:r>
              <a:endParaRPr lang="en-US" sz="2800" b="1" dirty="0">
                <a:solidFill>
                  <a:srgbClr val="0000FF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63246" y="4145313"/>
              <a:ext cx="3817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00FF"/>
                  </a:solidFill>
                  <a:latin typeface="Symbol" charset="2"/>
                  <a:cs typeface="Symbol" charset="2"/>
                </a:rPr>
                <a:t>b</a:t>
              </a:r>
              <a:endParaRPr lang="en-US" sz="2800" b="1" dirty="0">
                <a:solidFill>
                  <a:srgbClr val="0000FF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55800" y="4107213"/>
              <a:ext cx="4154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00FF"/>
                  </a:solidFill>
                  <a:latin typeface="Symbol" charset="2"/>
                  <a:cs typeface="Symbol" charset="2"/>
                </a:rPr>
                <a:t>a</a:t>
              </a:r>
              <a:endParaRPr lang="en-US" sz="2800" b="1" dirty="0">
                <a:solidFill>
                  <a:srgbClr val="0000FF"/>
                </a:solidFill>
                <a:latin typeface="Symbol" charset="2"/>
                <a:cs typeface="Symbol" charset="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208928" y="2330937"/>
            <a:ext cx="4187464" cy="646331"/>
            <a:chOff x="4572000" y="2330937"/>
            <a:chExt cx="4187464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4572000" y="2330937"/>
              <a:ext cx="41874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ATP          ADP + P</a:t>
              </a:r>
              <a:r>
                <a:rPr lang="en-US" sz="3600" baseline="-25000" dirty="0" smtClean="0"/>
                <a:t>i</a:t>
              </a:r>
              <a:r>
                <a:rPr lang="en-US" sz="3600" dirty="0" smtClean="0"/>
                <a:t>   </a:t>
              </a:r>
              <a:endParaRPr lang="en-US" sz="36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685039" y="2700269"/>
              <a:ext cx="975846" cy="0"/>
            </a:xfrm>
            <a:prstGeom prst="straightConnector1">
              <a:avLst/>
            </a:prstGeom>
            <a:ln w="571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208928" y="4117683"/>
            <a:ext cx="4590955" cy="646331"/>
            <a:chOff x="4572000" y="3876383"/>
            <a:chExt cx="4590955" cy="646331"/>
          </a:xfrm>
        </p:grpSpPr>
        <p:sp>
          <p:nvSpPr>
            <p:cNvPr id="9" name="TextBox 8"/>
            <p:cNvSpPr txBox="1"/>
            <p:nvPr/>
          </p:nvSpPr>
          <p:spPr>
            <a:xfrm>
              <a:off x="4572000" y="3876383"/>
              <a:ext cx="45909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ATP          AMP + </a:t>
              </a:r>
              <a:r>
                <a:rPr lang="en-US" sz="3600" dirty="0" err="1" smtClean="0"/>
                <a:t>PP</a:t>
              </a:r>
              <a:r>
                <a:rPr lang="en-US" sz="3600" baseline="-25000" dirty="0" err="1" smtClean="0"/>
                <a:t>i</a:t>
              </a:r>
              <a:r>
                <a:rPr lang="en-US" sz="3600" dirty="0" smtClean="0"/>
                <a:t>   </a:t>
              </a:r>
              <a:endParaRPr lang="en-US" sz="360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5685039" y="4244393"/>
              <a:ext cx="975846" cy="0"/>
            </a:xfrm>
            <a:prstGeom prst="straightConnector1">
              <a:avLst/>
            </a:prstGeom>
            <a:ln w="571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Bioenergetics:  Learning objectives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orient="vert" idx="4294967295"/>
          </p:nvPr>
        </p:nvSpPr>
        <p:spPr>
          <a:xfrm>
            <a:off x="392405" y="1518245"/>
            <a:ext cx="8229600" cy="4943475"/>
          </a:xfrm>
        </p:spPr>
        <p:txBody>
          <a:bodyPr>
            <a:normAutofit/>
          </a:bodyPr>
          <a:lstStyle/>
          <a:p>
            <a:pPr algn="just">
              <a:spcAft>
                <a:spcPts val="3000"/>
              </a:spcAft>
            </a:pPr>
            <a:r>
              <a:rPr lang="en-US" sz="2400" dirty="0" smtClean="0"/>
              <a:t>The change in free energy for a reaction predicts the direction in which it will spontaneously proceed.</a:t>
            </a:r>
          </a:p>
          <a:p>
            <a:pPr algn="just">
              <a:spcAft>
                <a:spcPts val="3000"/>
              </a:spcAft>
            </a:pPr>
            <a:r>
              <a:rPr lang="en-US" sz="2400" dirty="0" smtClean="0"/>
              <a:t>What do positive, negative, and zero values for </a:t>
            </a:r>
            <a:r>
              <a:rPr lang="en-US" sz="2400" dirty="0" smtClean="0">
                <a:latin typeface="Symbol" charset="2"/>
                <a:cs typeface="Symbol" charset="2"/>
              </a:rPr>
              <a:t>D</a:t>
            </a:r>
            <a:r>
              <a:rPr lang="en-US" sz="2400" dirty="0" smtClean="0"/>
              <a:t>G signify for a chemical reaction?</a:t>
            </a:r>
          </a:p>
          <a:p>
            <a:pPr algn="just">
              <a:spcAft>
                <a:spcPts val="3000"/>
              </a:spcAft>
            </a:pPr>
            <a:r>
              <a:rPr lang="en-US" sz="2400" dirty="0" smtClean="0"/>
              <a:t>You should know the relationship of </a:t>
            </a:r>
            <a:r>
              <a:rPr lang="en-US" sz="2400" dirty="0" smtClean="0">
                <a:latin typeface="Symbol" charset="2"/>
                <a:cs typeface="Symbol" charset="2"/>
              </a:rPr>
              <a:t>D</a:t>
            </a:r>
            <a:r>
              <a:rPr lang="en-US" sz="2400" dirty="0" smtClean="0"/>
              <a:t>G between the forward and back reactions and understand the coupling of standard free energy changes (</a:t>
            </a:r>
            <a:r>
              <a:rPr lang="en-US" sz="2400" dirty="0" err="1" smtClean="0">
                <a:latin typeface="Symbol" charset="2"/>
                <a:cs typeface="Symbol" charset="2"/>
              </a:rPr>
              <a:t>D</a:t>
            </a:r>
            <a:r>
              <a:rPr lang="en-US" sz="2400" dirty="0" err="1" smtClean="0"/>
              <a:t>G</a:t>
            </a:r>
            <a:r>
              <a:rPr lang="en-US" sz="2400" baseline="30000" dirty="0" err="1" smtClean="0"/>
              <a:t>o</a:t>
            </a:r>
            <a:r>
              <a:rPr lang="en-US" sz="2400" dirty="0" smtClean="0"/>
              <a:t>) for multiple reactions. </a:t>
            </a:r>
          </a:p>
          <a:p>
            <a:pPr algn="just">
              <a:spcAft>
                <a:spcPts val="3000"/>
              </a:spcAft>
            </a:pPr>
            <a:r>
              <a:rPr lang="en-US" sz="2400" dirty="0" smtClean="0"/>
              <a:t>There is a thermodynamic relationship between free energy, enthalpy, and entropy.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Bioenergetics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33" y="1493985"/>
            <a:ext cx="8414667" cy="5273309"/>
          </a:xfrm>
        </p:spPr>
        <p:txBody>
          <a:bodyPr>
            <a:noAutofit/>
          </a:bodyPr>
          <a:lstStyle/>
          <a:p>
            <a:pPr algn="just">
              <a:spcAft>
                <a:spcPts val="5200"/>
              </a:spcAft>
            </a:pPr>
            <a:r>
              <a:rPr lang="en-US" sz="2400" dirty="0" smtClean="0"/>
              <a:t>Studies how energy is utilized and transferred in cells.</a:t>
            </a:r>
          </a:p>
          <a:p>
            <a:pPr algn="just">
              <a:spcAft>
                <a:spcPts val="5200"/>
              </a:spcAft>
            </a:pPr>
            <a:r>
              <a:rPr lang="en-US" sz="2400" dirty="0" smtClean="0"/>
              <a:t>Is concerned with energy involved in making/breaking of molecular bonds within biological organisms.</a:t>
            </a:r>
          </a:p>
          <a:p>
            <a:pPr algn="just">
              <a:spcAft>
                <a:spcPts val="5200"/>
              </a:spcAft>
            </a:pPr>
            <a:r>
              <a:rPr lang="en-US" sz="2400" dirty="0" smtClean="0"/>
              <a:t>includes the study of different cellular processes (cellular respiration, metabolism, growth, and development) that lead to production and utilization of energy in forms such as </a:t>
            </a:r>
            <a:r>
              <a:rPr lang="en-US" sz="2400" smtClean="0"/>
              <a:t>ATP molecules.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Bioenergetics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33" y="1747985"/>
            <a:ext cx="8414667" cy="5273309"/>
          </a:xfrm>
        </p:spPr>
        <p:txBody>
          <a:bodyPr>
            <a:noAutofit/>
          </a:bodyPr>
          <a:lstStyle/>
          <a:p>
            <a:pPr algn="just">
              <a:spcAft>
                <a:spcPts val="5200"/>
              </a:spcAft>
            </a:pPr>
            <a:r>
              <a:rPr lang="en-US" sz="2400" dirty="0" smtClean="0"/>
              <a:t>It is primarily concerned with the initial and final energy states of a chemical reaction.</a:t>
            </a:r>
          </a:p>
          <a:p>
            <a:pPr algn="just">
              <a:spcAft>
                <a:spcPts val="5200"/>
              </a:spcAft>
            </a:pPr>
            <a:endParaRPr lang="en-US" sz="2400" dirty="0" smtClean="0"/>
          </a:p>
          <a:p>
            <a:pPr algn="just">
              <a:spcAft>
                <a:spcPts val="5200"/>
              </a:spcAft>
            </a:pPr>
            <a:endParaRPr lang="en-US" sz="2400" dirty="0" smtClean="0"/>
          </a:p>
          <a:p>
            <a:pPr algn="just">
              <a:spcAft>
                <a:spcPts val="5200"/>
              </a:spcAft>
            </a:pPr>
            <a:r>
              <a:rPr lang="en-US" sz="2400" dirty="0" smtClean="0"/>
              <a:t>The change in free energy between the initial and final states of a reaction allows prediction if the reaction is possible.</a:t>
            </a:r>
          </a:p>
          <a:p>
            <a:pPr algn="just">
              <a:spcAft>
                <a:spcPts val="5200"/>
              </a:spcAft>
            </a:pP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025127" y="3302000"/>
            <a:ext cx="3070873" cy="830997"/>
            <a:chOff x="3728317" y="3987800"/>
            <a:chExt cx="3070873" cy="830997"/>
          </a:xfrm>
        </p:grpSpPr>
        <p:sp>
          <p:nvSpPr>
            <p:cNvPr id="4" name="TextBox 3"/>
            <p:cNvSpPr txBox="1"/>
            <p:nvPr/>
          </p:nvSpPr>
          <p:spPr>
            <a:xfrm>
              <a:off x="3728317" y="3987800"/>
              <a:ext cx="307087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rgbClr val="000090"/>
                  </a:solidFill>
                </a:rPr>
                <a:t>A </a:t>
              </a:r>
              <a:r>
                <a:rPr lang="en-US" sz="4800" dirty="0" smtClean="0">
                  <a:solidFill>
                    <a:srgbClr val="000090"/>
                  </a:solidFill>
                  <a:latin typeface="Wingdings"/>
                  <a:ea typeface="Wingdings"/>
                  <a:cs typeface="Wingdings"/>
                </a:rPr>
                <a:t>  </a:t>
              </a:r>
              <a:r>
                <a:rPr lang="en-US" sz="4800" dirty="0" smtClean="0">
                  <a:solidFill>
                    <a:srgbClr val="000090"/>
                  </a:solidFill>
                </a:rPr>
                <a:t>    B</a:t>
              </a:r>
              <a:endParaRPr lang="en-US" sz="4800" dirty="0">
                <a:solidFill>
                  <a:srgbClr val="000090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572000" y="4330700"/>
              <a:ext cx="1460500" cy="241300"/>
              <a:chOff x="4572000" y="4330700"/>
              <a:chExt cx="1460500" cy="24130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4572000" y="4330700"/>
                <a:ext cx="1460500" cy="1588"/>
              </a:xfrm>
              <a:prstGeom prst="straightConnector1">
                <a:avLst/>
              </a:prstGeom>
              <a:ln w="571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rot="10800000">
                <a:off x="4572000" y="4559300"/>
                <a:ext cx="1422400" cy="12700"/>
              </a:xfrm>
              <a:prstGeom prst="straightConnector1">
                <a:avLst/>
              </a:prstGeom>
              <a:ln w="571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568"/>
            <a:ext cx="8229600" cy="12510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Relationship between changes in free energy, enthalpy, and entropy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14" y="4453714"/>
            <a:ext cx="3521832" cy="1378403"/>
          </a:xfrm>
        </p:spPr>
        <p:txBody>
          <a:bodyPr>
            <a:noAutofit/>
          </a:bodyPr>
          <a:lstStyle/>
          <a:p>
            <a:pPr algn="r">
              <a:spcAft>
                <a:spcPts val="600"/>
              </a:spcAft>
            </a:pPr>
            <a:r>
              <a:rPr lang="en-US" sz="2000" dirty="0" smtClean="0">
                <a:solidFill>
                  <a:srgbClr val="660066"/>
                </a:solidFill>
              </a:rPr>
              <a:t>free energy</a:t>
            </a:r>
            <a:br>
              <a:rPr lang="en-US" sz="2000" dirty="0" smtClean="0">
                <a:solidFill>
                  <a:srgbClr val="660066"/>
                </a:solidFill>
              </a:rPr>
            </a:br>
            <a:r>
              <a:rPr lang="en-US" sz="2000" dirty="0" smtClean="0">
                <a:solidFill>
                  <a:srgbClr val="660066"/>
                </a:solidFill>
              </a:rPr>
              <a:t>change</a:t>
            </a:r>
          </a:p>
          <a:p>
            <a:pPr algn="r">
              <a:spcAft>
                <a:spcPts val="600"/>
              </a:spcAft>
            </a:pPr>
            <a:r>
              <a:rPr lang="en-US" sz="2000" b="0" i="1" cap="none" dirty="0" smtClean="0"/>
              <a:t>Energy available to do work</a:t>
            </a:r>
          </a:p>
          <a:p>
            <a:pPr algn="r">
              <a:spcAft>
                <a:spcPts val="600"/>
              </a:spcAft>
            </a:pPr>
            <a:endParaRPr lang="en-US" sz="2000" cap="none" dirty="0" smtClean="0">
              <a:solidFill>
                <a:srgbClr val="660066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3882767" y="2306517"/>
            <a:ext cx="5261233" cy="82846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b="0" i="1" cap="none" dirty="0" smtClean="0"/>
              <a:t>Heat released or absorbed during a reaction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0090"/>
                </a:solidFill>
              </a:rPr>
              <a:t>enthalpy change</a:t>
            </a:r>
            <a:endParaRPr lang="en-US" sz="2000" b="0" i="1" cap="none" dirty="0" smtClean="0">
              <a:solidFill>
                <a:srgbClr val="000090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48023" y="3173859"/>
            <a:ext cx="4047953" cy="769441"/>
          </a:xfrm>
          <a:prstGeom prst="rect">
            <a:avLst/>
          </a:prstGeom>
          <a:effectLst>
            <a:outerShdw blurRad="45000" dist="25000" dir="5400000" rotWithShape="0">
              <a:srgbClr val="000000">
                <a:alpha val="38000"/>
              </a:srgbClr>
            </a:outerShdw>
            <a:reflection stA="50000" endPos="75000" dist="127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>
                <a:latin typeface="Symbol" charset="2"/>
                <a:cs typeface="Symbol" charset="2"/>
              </a:rPr>
              <a:t>D</a:t>
            </a:r>
            <a:r>
              <a:rPr lang="en-US" sz="4400" dirty="0" smtClean="0"/>
              <a:t>G = </a:t>
            </a:r>
            <a:r>
              <a:rPr lang="en-US" sz="4400" dirty="0" smtClean="0">
                <a:latin typeface="Symbol" charset="2"/>
                <a:cs typeface="Symbol" charset="2"/>
              </a:rPr>
              <a:t>D</a:t>
            </a:r>
            <a:r>
              <a:rPr lang="en-US" sz="4400" dirty="0" smtClean="0"/>
              <a:t>H – T</a:t>
            </a:r>
            <a:r>
              <a:rPr lang="en-US" sz="4400" dirty="0" smtClean="0">
                <a:latin typeface="Symbol" charset="2"/>
                <a:cs typeface="Symbol" charset="2"/>
              </a:rPr>
              <a:t>D</a:t>
            </a:r>
            <a:r>
              <a:rPr lang="en-US" sz="4400" dirty="0" smtClean="0"/>
              <a:t>S </a:t>
            </a:r>
            <a:endParaRPr lang="en-US" sz="4400" dirty="0"/>
          </a:p>
        </p:txBody>
      </p:sp>
      <p:sp>
        <p:nvSpPr>
          <p:cNvPr id="14" name="Text Placeholder 11"/>
          <p:cNvSpPr txBox="1">
            <a:spLocks/>
          </p:cNvSpPr>
          <p:nvPr/>
        </p:nvSpPr>
        <p:spPr>
          <a:xfrm>
            <a:off x="5650001" y="4109310"/>
            <a:ext cx="3327637" cy="1493403"/>
          </a:xfrm>
          <a:prstGeom prst="rect">
            <a:avLst/>
          </a:prstGeom>
        </p:spPr>
        <p:txBody>
          <a:bodyPr vert="horz" lIns="146304" tIns="9144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entropy change</a:t>
            </a:r>
          </a:p>
          <a:p>
            <a:pPr defTabSz="914400"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2000" i="1" dirty="0" smtClean="0"/>
              <a:t>Measure of randomness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71667" y="3173859"/>
            <a:ext cx="937376" cy="7694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D</a:t>
            </a:r>
            <a:r>
              <a:rPr lang="en-US" sz="4400" b="1" dirty="0" smtClean="0">
                <a:solidFill>
                  <a:srgbClr val="000090"/>
                </a:solidFill>
              </a:rPr>
              <a:t>H</a:t>
            </a:r>
            <a:endParaRPr lang="en-US" sz="4400" b="1" dirty="0">
              <a:solidFill>
                <a:srgbClr val="00009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0640" y="3173859"/>
            <a:ext cx="968785" cy="7694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D</a:t>
            </a:r>
            <a:r>
              <a:rPr lang="en-US" sz="4400" b="1" dirty="0" smtClean="0">
                <a:solidFill>
                  <a:srgbClr val="660066"/>
                </a:solidFill>
              </a:rPr>
              <a:t>G</a:t>
            </a:r>
            <a:endParaRPr lang="en-US" sz="4400" b="1" dirty="0">
              <a:solidFill>
                <a:srgbClr val="66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1633" y="3173859"/>
            <a:ext cx="906243" cy="7694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US" sz="4400" b="1" dirty="0" smtClean="0">
                <a:solidFill>
                  <a:srgbClr val="FF0000"/>
                </a:solidFill>
              </a:rPr>
              <a:t>S 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568"/>
            <a:ext cx="8229600" cy="12510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Changes in free energy of a reaction are defined in two different forms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6314" y="3632200"/>
            <a:ext cx="4114800" cy="137840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0" i="1" cap="none" dirty="0" smtClean="0"/>
              <a:t>For any specified [A] and [B]</a:t>
            </a:r>
          </a:p>
          <a:p>
            <a:pPr>
              <a:spcAft>
                <a:spcPts val="600"/>
              </a:spcAft>
            </a:pPr>
            <a:endParaRPr lang="en-US" sz="2400" cap="none" dirty="0" smtClean="0"/>
          </a:p>
          <a:p>
            <a:pPr>
              <a:spcAft>
                <a:spcPts val="600"/>
              </a:spcAft>
            </a:pPr>
            <a:endParaRPr lang="en-US" sz="2400" cap="none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2146314" y="4780050"/>
            <a:ext cx="5706990" cy="16461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i="1" dirty="0" smtClean="0"/>
              <a:t>Standard free energy change</a:t>
            </a:r>
          </a:p>
          <a:p>
            <a:pPr>
              <a:buNone/>
            </a:pPr>
            <a:r>
              <a:rPr lang="en-US" i="1" dirty="0" smtClean="0"/>
              <a:t>[A] = 1 M, [B] = 1 M, pH = 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75894" y="1634234"/>
            <a:ext cx="4038362" cy="1431161"/>
          </a:xfrm>
          <a:prstGeom prst="rect">
            <a:avLst/>
          </a:prstGeom>
          <a:noFill/>
          <a:ln>
            <a:noFill/>
          </a:ln>
          <a:effectLst>
            <a:outerShdw blurRad="45000" dist="25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 err="1" smtClean="0">
                <a:latin typeface="Symbol" charset="2"/>
                <a:cs typeface="Symbol" charset="2"/>
              </a:rPr>
              <a:t>D</a:t>
            </a:r>
            <a:r>
              <a:rPr lang="en-US" sz="3600" dirty="0" err="1" smtClean="0"/>
              <a:t>G</a:t>
            </a:r>
            <a:r>
              <a:rPr lang="en-US" sz="3600" baseline="-25000" dirty="0" err="1" smtClean="0"/>
              <a:t>rxn</a:t>
            </a:r>
            <a:endParaRPr lang="en-US" sz="3600" dirty="0" smtClean="0"/>
          </a:p>
          <a:p>
            <a:pPr>
              <a:spcAft>
                <a:spcPts val="1800"/>
              </a:spcAft>
            </a:pPr>
            <a:r>
              <a:rPr lang="en-US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= </a:t>
            </a:r>
            <a:r>
              <a:rPr lang="en-US" sz="36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</a:t>
            </a:r>
            <a:r>
              <a:rPr lang="en-US" sz="3600" i="1" baseline="-25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product</a:t>
            </a:r>
            <a:r>
              <a:rPr lang="en-US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en-US" sz="36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</a:t>
            </a:r>
            <a:r>
              <a:rPr lang="en-US" sz="3600" i="1" baseline="-25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reactant</a:t>
            </a:r>
            <a:r>
              <a:rPr lang="en-US" sz="3600" i="1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36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97937" y="1576648"/>
            <a:ext cx="3070873" cy="830997"/>
            <a:chOff x="3728317" y="3987800"/>
            <a:chExt cx="3070873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3728317" y="3987800"/>
              <a:ext cx="307087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rgbClr val="000090"/>
                  </a:solidFill>
                </a:rPr>
                <a:t>A </a:t>
              </a:r>
              <a:r>
                <a:rPr lang="en-US" sz="4800" dirty="0" smtClean="0">
                  <a:solidFill>
                    <a:srgbClr val="000090"/>
                  </a:solidFill>
                  <a:latin typeface="Wingdings"/>
                  <a:ea typeface="Wingdings"/>
                  <a:cs typeface="Wingdings"/>
                </a:rPr>
                <a:t>  </a:t>
              </a:r>
              <a:r>
                <a:rPr lang="en-US" sz="4800" dirty="0" smtClean="0">
                  <a:solidFill>
                    <a:srgbClr val="000090"/>
                  </a:solidFill>
                </a:rPr>
                <a:t>    B</a:t>
              </a:r>
              <a:endParaRPr lang="en-US" sz="4800" dirty="0">
                <a:solidFill>
                  <a:srgbClr val="000090"/>
                </a:solidFill>
              </a:endParaRPr>
            </a:p>
          </p:txBody>
        </p:sp>
        <p:grpSp>
          <p:nvGrpSpPr>
            <p:cNvPr id="19" name="Group 13"/>
            <p:cNvGrpSpPr/>
            <p:nvPr/>
          </p:nvGrpSpPr>
          <p:grpSpPr>
            <a:xfrm>
              <a:off x="4533781" y="4330700"/>
              <a:ext cx="1409819" cy="241300"/>
              <a:chOff x="4533781" y="4330700"/>
              <a:chExt cx="1409819" cy="241300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>
                <a:off x="4572000" y="4330700"/>
                <a:ext cx="1371600" cy="1588"/>
              </a:xfrm>
              <a:prstGeom prst="straightConnector1">
                <a:avLst/>
              </a:prstGeom>
              <a:ln w="571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rot="10800000">
                <a:off x="4533781" y="4559300"/>
                <a:ext cx="1335024" cy="12700"/>
              </a:xfrm>
              <a:prstGeom prst="straightConnector1">
                <a:avLst/>
              </a:prstGeom>
              <a:ln w="571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TextBox 11"/>
          <p:cNvSpPr txBox="1"/>
          <p:nvPr/>
        </p:nvSpPr>
        <p:spPr>
          <a:xfrm>
            <a:off x="841264" y="3632200"/>
            <a:ext cx="826218" cy="646331"/>
          </a:xfrm>
          <a:prstGeom prst="rect">
            <a:avLst/>
          </a:prstGeom>
          <a:noFill/>
          <a:ln>
            <a:noFill/>
          </a:ln>
          <a:effectLst>
            <a:outerShdw blurRad="45000" dist="25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dirty="0" smtClean="0">
                <a:latin typeface="Symbol" charset="2"/>
                <a:cs typeface="Symbol" charset="2"/>
              </a:rPr>
              <a:t>D</a:t>
            </a:r>
            <a:r>
              <a:rPr lang="en-US" sz="3600" dirty="0" smtClean="0"/>
              <a:t>G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866664" y="4754650"/>
            <a:ext cx="997388" cy="646331"/>
          </a:xfrm>
          <a:prstGeom prst="rect">
            <a:avLst/>
          </a:prstGeom>
          <a:noFill/>
          <a:ln>
            <a:noFill/>
          </a:ln>
          <a:effectLst>
            <a:outerShdw blurRad="45000" dist="25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dirty="0" err="1" smtClean="0">
                <a:latin typeface="Symbol" charset="2"/>
                <a:cs typeface="Symbol" charset="2"/>
              </a:rPr>
              <a:t>D</a:t>
            </a:r>
            <a:r>
              <a:rPr lang="en-US" sz="3600" dirty="0" err="1" smtClean="0"/>
              <a:t>G</a:t>
            </a:r>
            <a:r>
              <a:rPr lang="en-US" sz="3600" baseline="30000" dirty="0" err="1" smtClean="0"/>
              <a:t>o</a:t>
            </a:r>
            <a:endParaRPr lang="en-US" sz="3600" baseline="30000" dirty="0"/>
          </a:p>
        </p:txBody>
      </p:sp>
      <p:grpSp>
        <p:nvGrpSpPr>
          <p:cNvPr id="69" name="Group 68"/>
          <p:cNvGrpSpPr/>
          <p:nvPr/>
        </p:nvGrpSpPr>
        <p:grpSpPr>
          <a:xfrm>
            <a:off x="6947836" y="3323556"/>
            <a:ext cx="1494369" cy="1355385"/>
            <a:chOff x="6947836" y="3323556"/>
            <a:chExt cx="1494369" cy="1355385"/>
          </a:xfrm>
        </p:grpSpPr>
        <p:grpSp>
          <p:nvGrpSpPr>
            <p:cNvPr id="68" name="Group 67"/>
            <p:cNvGrpSpPr/>
            <p:nvPr/>
          </p:nvGrpSpPr>
          <p:grpSpPr>
            <a:xfrm>
              <a:off x="6947836" y="3323556"/>
              <a:ext cx="1494369" cy="1355385"/>
              <a:chOff x="7031566" y="3742266"/>
              <a:chExt cx="1494369" cy="1355385"/>
            </a:xfrm>
          </p:grpSpPr>
          <p:sp>
            <p:nvSpPr>
              <p:cNvPr id="65" name="Round Same Side Corner Rectangle 64"/>
              <p:cNvSpPr/>
              <p:nvPr/>
            </p:nvSpPr>
            <p:spPr>
              <a:xfrm flipV="1">
                <a:off x="7056968" y="3930258"/>
                <a:ext cx="1435099" cy="1157487"/>
              </a:xfrm>
              <a:prstGeom prst="round2SameRect">
                <a:avLst/>
              </a:prstGeom>
              <a:solidFill>
                <a:srgbClr val="3366FF"/>
              </a:soli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7066192" y="3923909"/>
                <a:ext cx="1426634" cy="29633"/>
              </a:xfrm>
              <a:custGeom>
                <a:avLst/>
                <a:gdLst>
                  <a:gd name="connsiteX0" fmla="*/ 0 w 1426634"/>
                  <a:gd name="connsiteY0" fmla="*/ 12700 h 29633"/>
                  <a:gd name="connsiteX1" fmla="*/ 262467 w 1426634"/>
                  <a:gd name="connsiteY1" fmla="*/ 21166 h 29633"/>
                  <a:gd name="connsiteX2" fmla="*/ 376767 w 1426634"/>
                  <a:gd name="connsiteY2" fmla="*/ 29633 h 29633"/>
                  <a:gd name="connsiteX3" fmla="*/ 520700 w 1426634"/>
                  <a:gd name="connsiteY3" fmla="*/ 12700 h 29633"/>
                  <a:gd name="connsiteX4" fmla="*/ 715434 w 1426634"/>
                  <a:gd name="connsiteY4" fmla="*/ 12700 h 29633"/>
                  <a:gd name="connsiteX5" fmla="*/ 897467 w 1426634"/>
                  <a:gd name="connsiteY5" fmla="*/ 12700 h 29633"/>
                  <a:gd name="connsiteX6" fmla="*/ 1054100 w 1426634"/>
                  <a:gd name="connsiteY6" fmla="*/ 0 h 29633"/>
                  <a:gd name="connsiteX7" fmla="*/ 1240367 w 1426634"/>
                  <a:gd name="connsiteY7" fmla="*/ 12700 h 29633"/>
                  <a:gd name="connsiteX8" fmla="*/ 1392767 w 1426634"/>
                  <a:gd name="connsiteY8" fmla="*/ 25400 h 29633"/>
                  <a:gd name="connsiteX9" fmla="*/ 1426634 w 1426634"/>
                  <a:gd name="connsiteY9" fmla="*/ 29633 h 29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6634" h="29633">
                    <a:moveTo>
                      <a:pt x="0" y="12700"/>
                    </a:moveTo>
                    <a:lnTo>
                      <a:pt x="262467" y="21166"/>
                    </a:lnTo>
                    <a:lnTo>
                      <a:pt x="376767" y="29633"/>
                    </a:lnTo>
                    <a:lnTo>
                      <a:pt x="520700" y="12700"/>
                    </a:lnTo>
                    <a:lnTo>
                      <a:pt x="715434" y="12700"/>
                    </a:lnTo>
                    <a:lnTo>
                      <a:pt x="897467" y="12700"/>
                    </a:lnTo>
                    <a:lnTo>
                      <a:pt x="1054100" y="0"/>
                    </a:lnTo>
                    <a:lnTo>
                      <a:pt x="1240367" y="12700"/>
                    </a:lnTo>
                    <a:lnTo>
                      <a:pt x="1392767" y="25400"/>
                    </a:lnTo>
                    <a:lnTo>
                      <a:pt x="1426634" y="29633"/>
                    </a:lnTo>
                  </a:path>
                </a:pathLst>
              </a:custGeom>
              <a:ln w="12700" cap="flat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ound Same Side Corner Rectangle 65"/>
              <p:cNvSpPr/>
              <p:nvPr/>
            </p:nvSpPr>
            <p:spPr>
              <a:xfrm flipV="1">
                <a:off x="7061198" y="3843864"/>
                <a:ext cx="1435099" cy="1253787"/>
              </a:xfrm>
              <a:prstGeom prst="round2SameRect">
                <a:avLst/>
              </a:prstGeom>
              <a:noFill/>
              <a:ln w="1270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7031566" y="3742266"/>
                <a:ext cx="1494369" cy="11429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Oval 38"/>
            <p:cNvSpPr/>
            <p:nvPr/>
          </p:nvSpPr>
          <p:spPr>
            <a:xfrm>
              <a:off x="7218092" y="3689739"/>
              <a:ext cx="129878" cy="13274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7517981" y="3642418"/>
              <a:ext cx="129878" cy="132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7769574" y="3642418"/>
              <a:ext cx="129878" cy="132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8033977" y="3708789"/>
              <a:ext cx="129878" cy="132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8200256" y="3642418"/>
              <a:ext cx="129878" cy="132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7670381" y="3794818"/>
              <a:ext cx="129878" cy="132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7347970" y="3981839"/>
              <a:ext cx="129878" cy="132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7517981" y="3959918"/>
              <a:ext cx="129878" cy="132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8188881" y="4007239"/>
              <a:ext cx="129878" cy="132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7153153" y="4177797"/>
              <a:ext cx="129878" cy="132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7735320" y="4111425"/>
              <a:ext cx="129878" cy="132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7056465" y="4488943"/>
              <a:ext cx="129878" cy="132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7314781" y="4459150"/>
              <a:ext cx="129878" cy="132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7647859" y="4356200"/>
              <a:ext cx="129878" cy="132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7904099" y="4459150"/>
              <a:ext cx="129878" cy="132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8070378" y="4228597"/>
              <a:ext cx="129878" cy="132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8207931" y="4459150"/>
              <a:ext cx="129878" cy="132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7056465" y="3689739"/>
              <a:ext cx="129878" cy="1327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7002109" y="4162225"/>
              <a:ext cx="129878" cy="1327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8005439" y="3974882"/>
              <a:ext cx="129878" cy="1327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947836" y="4878519"/>
            <a:ext cx="1494369" cy="1359620"/>
            <a:chOff x="6947836" y="5025058"/>
            <a:chExt cx="1494369" cy="1359620"/>
          </a:xfrm>
        </p:grpSpPr>
        <p:sp>
          <p:nvSpPr>
            <p:cNvPr id="92" name="Round Same Side Corner Rectangle 91"/>
            <p:cNvSpPr/>
            <p:nvPr/>
          </p:nvSpPr>
          <p:spPr>
            <a:xfrm flipV="1">
              <a:off x="6987085" y="5207000"/>
              <a:ext cx="1435099" cy="1164980"/>
            </a:xfrm>
            <a:prstGeom prst="round2SameRect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6981703" y="5202867"/>
              <a:ext cx="1426634" cy="29633"/>
            </a:xfrm>
            <a:custGeom>
              <a:avLst/>
              <a:gdLst>
                <a:gd name="connsiteX0" fmla="*/ 0 w 1426634"/>
                <a:gd name="connsiteY0" fmla="*/ 12700 h 29633"/>
                <a:gd name="connsiteX1" fmla="*/ 262467 w 1426634"/>
                <a:gd name="connsiteY1" fmla="*/ 21166 h 29633"/>
                <a:gd name="connsiteX2" fmla="*/ 376767 w 1426634"/>
                <a:gd name="connsiteY2" fmla="*/ 29633 h 29633"/>
                <a:gd name="connsiteX3" fmla="*/ 520700 w 1426634"/>
                <a:gd name="connsiteY3" fmla="*/ 12700 h 29633"/>
                <a:gd name="connsiteX4" fmla="*/ 715434 w 1426634"/>
                <a:gd name="connsiteY4" fmla="*/ 12700 h 29633"/>
                <a:gd name="connsiteX5" fmla="*/ 897467 w 1426634"/>
                <a:gd name="connsiteY5" fmla="*/ 12700 h 29633"/>
                <a:gd name="connsiteX6" fmla="*/ 1054100 w 1426634"/>
                <a:gd name="connsiteY6" fmla="*/ 0 h 29633"/>
                <a:gd name="connsiteX7" fmla="*/ 1240367 w 1426634"/>
                <a:gd name="connsiteY7" fmla="*/ 12700 h 29633"/>
                <a:gd name="connsiteX8" fmla="*/ 1392767 w 1426634"/>
                <a:gd name="connsiteY8" fmla="*/ 25400 h 29633"/>
                <a:gd name="connsiteX9" fmla="*/ 1426634 w 1426634"/>
                <a:gd name="connsiteY9" fmla="*/ 29633 h 2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6634" h="29633">
                  <a:moveTo>
                    <a:pt x="0" y="12700"/>
                  </a:moveTo>
                  <a:lnTo>
                    <a:pt x="262467" y="21166"/>
                  </a:lnTo>
                  <a:lnTo>
                    <a:pt x="376767" y="29633"/>
                  </a:lnTo>
                  <a:lnTo>
                    <a:pt x="520700" y="12700"/>
                  </a:lnTo>
                  <a:lnTo>
                    <a:pt x="715434" y="12700"/>
                  </a:lnTo>
                  <a:lnTo>
                    <a:pt x="897467" y="12700"/>
                  </a:lnTo>
                  <a:lnTo>
                    <a:pt x="1054100" y="0"/>
                  </a:lnTo>
                  <a:lnTo>
                    <a:pt x="1240367" y="12700"/>
                  </a:lnTo>
                  <a:lnTo>
                    <a:pt x="1392767" y="25400"/>
                  </a:lnTo>
                  <a:lnTo>
                    <a:pt x="1426634" y="29633"/>
                  </a:lnTo>
                </a:path>
              </a:pathLst>
            </a:custGeom>
            <a:ln w="127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ound Same Side Corner Rectangle 93"/>
            <p:cNvSpPr/>
            <p:nvPr/>
          </p:nvSpPr>
          <p:spPr>
            <a:xfrm flipV="1">
              <a:off x="6977468" y="5130891"/>
              <a:ext cx="1435099" cy="1253787"/>
            </a:xfrm>
            <a:prstGeom prst="round2SameRect">
              <a:avLst/>
            </a:prstGeom>
            <a:noFill/>
            <a:ln w="127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947836" y="5025058"/>
              <a:ext cx="1494369" cy="1142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7218092" y="5340447"/>
              <a:ext cx="129878" cy="13274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7526447" y="5284660"/>
              <a:ext cx="129878" cy="132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7769574" y="5284660"/>
              <a:ext cx="129878" cy="132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8033977" y="5414526"/>
              <a:ext cx="129878" cy="132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8200256" y="5310058"/>
              <a:ext cx="129878" cy="132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7670381" y="5500555"/>
              <a:ext cx="129878" cy="132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7347970" y="5687576"/>
              <a:ext cx="129878" cy="132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7517981" y="5665655"/>
              <a:ext cx="129878" cy="132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8188881" y="5712976"/>
              <a:ext cx="129878" cy="132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7153153" y="5828505"/>
              <a:ext cx="129878" cy="132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7735320" y="5732026"/>
              <a:ext cx="129878" cy="132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7064931" y="6160816"/>
              <a:ext cx="129878" cy="132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7314781" y="6118324"/>
              <a:ext cx="129878" cy="132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7639696" y="5985581"/>
              <a:ext cx="129878" cy="132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7904099" y="6094444"/>
              <a:ext cx="129878" cy="132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87" name="Oval 86"/>
            <p:cNvSpPr/>
            <p:nvPr/>
          </p:nvSpPr>
          <p:spPr>
            <a:xfrm>
              <a:off x="8078053" y="5867962"/>
              <a:ext cx="129878" cy="132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8188881" y="6094444"/>
              <a:ext cx="129878" cy="132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89" name="Oval 88"/>
            <p:cNvSpPr/>
            <p:nvPr/>
          </p:nvSpPr>
          <p:spPr>
            <a:xfrm>
              <a:off x="7056465" y="5357379"/>
              <a:ext cx="129878" cy="1327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7002109" y="5821399"/>
              <a:ext cx="129878" cy="1327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91" name="Oval 90"/>
            <p:cNvSpPr/>
            <p:nvPr/>
          </p:nvSpPr>
          <p:spPr>
            <a:xfrm>
              <a:off x="8005439" y="5680619"/>
              <a:ext cx="129878" cy="1327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96" name="Oval 95"/>
            <p:cNvSpPr/>
            <p:nvPr/>
          </p:nvSpPr>
          <p:spPr>
            <a:xfrm>
              <a:off x="7347970" y="5260618"/>
              <a:ext cx="129878" cy="1327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97" name="Oval 96"/>
            <p:cNvSpPr/>
            <p:nvPr/>
          </p:nvSpPr>
          <p:spPr>
            <a:xfrm>
              <a:off x="7656325" y="5348154"/>
              <a:ext cx="129878" cy="1327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98" name="Oval 97"/>
            <p:cNvSpPr/>
            <p:nvPr/>
          </p:nvSpPr>
          <p:spPr>
            <a:xfrm>
              <a:off x="8005439" y="5264851"/>
              <a:ext cx="129878" cy="1327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99" name="Oval 98"/>
            <p:cNvSpPr/>
            <p:nvPr/>
          </p:nvSpPr>
          <p:spPr>
            <a:xfrm>
              <a:off x="7461508" y="5443407"/>
              <a:ext cx="129878" cy="1327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7208865" y="5509779"/>
              <a:ext cx="129878" cy="1327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01" name="Oval 100"/>
            <p:cNvSpPr/>
            <p:nvPr/>
          </p:nvSpPr>
          <p:spPr>
            <a:xfrm>
              <a:off x="7271007" y="5779345"/>
              <a:ext cx="129878" cy="1327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02" name="Oval 101"/>
            <p:cNvSpPr/>
            <p:nvPr/>
          </p:nvSpPr>
          <p:spPr>
            <a:xfrm>
              <a:off x="7119964" y="6000705"/>
              <a:ext cx="129878" cy="1327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7396569" y="5934334"/>
              <a:ext cx="129878" cy="1327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04" name="Oval 103"/>
            <p:cNvSpPr/>
            <p:nvPr/>
          </p:nvSpPr>
          <p:spPr>
            <a:xfrm>
              <a:off x="7453042" y="6098515"/>
              <a:ext cx="129878" cy="1327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05" name="Oval 104"/>
            <p:cNvSpPr/>
            <p:nvPr/>
          </p:nvSpPr>
          <p:spPr>
            <a:xfrm>
              <a:off x="7574757" y="5813362"/>
              <a:ext cx="129878" cy="1327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06" name="Oval 105"/>
            <p:cNvSpPr/>
            <p:nvPr/>
          </p:nvSpPr>
          <p:spPr>
            <a:xfrm>
              <a:off x="7899452" y="5845719"/>
              <a:ext cx="129878" cy="1327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07" name="Oval 106"/>
            <p:cNvSpPr/>
            <p:nvPr/>
          </p:nvSpPr>
          <p:spPr>
            <a:xfrm>
              <a:off x="7769574" y="6118324"/>
              <a:ext cx="129878" cy="1327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08" name="Oval 107"/>
            <p:cNvSpPr/>
            <p:nvPr/>
          </p:nvSpPr>
          <p:spPr>
            <a:xfrm>
              <a:off x="8033977" y="6032143"/>
              <a:ext cx="129878" cy="1327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8207931" y="5934334"/>
              <a:ext cx="129878" cy="1327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10" name="Oval 109"/>
            <p:cNvSpPr/>
            <p:nvPr/>
          </p:nvSpPr>
          <p:spPr>
            <a:xfrm>
              <a:off x="8163855" y="5473190"/>
              <a:ext cx="129878" cy="1327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11" name="Oval 110"/>
            <p:cNvSpPr/>
            <p:nvPr/>
          </p:nvSpPr>
          <p:spPr>
            <a:xfrm>
              <a:off x="8029330" y="6227187"/>
              <a:ext cx="129878" cy="1327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13" name="Oval 112"/>
            <p:cNvSpPr/>
            <p:nvPr/>
          </p:nvSpPr>
          <p:spPr>
            <a:xfrm>
              <a:off x="7865198" y="5547269"/>
              <a:ext cx="129878" cy="132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82795" y="1512259"/>
            <a:ext cx="3436265" cy="1018039"/>
            <a:chOff x="582795" y="2499568"/>
            <a:chExt cx="3436265" cy="1018039"/>
          </a:xfrm>
        </p:grpSpPr>
        <p:grpSp>
          <p:nvGrpSpPr>
            <p:cNvPr id="119" name="Group 118"/>
            <p:cNvGrpSpPr/>
            <p:nvPr/>
          </p:nvGrpSpPr>
          <p:grpSpPr>
            <a:xfrm>
              <a:off x="582795" y="2499568"/>
              <a:ext cx="3436265" cy="1018039"/>
              <a:chOff x="582795" y="1550492"/>
              <a:chExt cx="3436265" cy="1018039"/>
            </a:xfrm>
          </p:grpSpPr>
          <p:sp>
            <p:nvSpPr>
              <p:cNvPr id="115" name="Oval 114"/>
              <p:cNvSpPr/>
              <p:nvPr/>
            </p:nvSpPr>
            <p:spPr>
              <a:xfrm>
                <a:off x="582795" y="1550492"/>
                <a:ext cx="1005840" cy="10058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3013220" y="1562691"/>
                <a:ext cx="1005840" cy="10058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1" name="TextBox 120"/>
            <p:cNvSpPr txBox="1"/>
            <p:nvPr/>
          </p:nvSpPr>
          <p:spPr>
            <a:xfrm>
              <a:off x="797937" y="2562344"/>
              <a:ext cx="307087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rgbClr val="000090"/>
                  </a:solidFill>
                </a:rPr>
                <a:t>A </a:t>
              </a:r>
              <a:r>
                <a:rPr lang="en-US" sz="4800" dirty="0" smtClean="0">
                  <a:solidFill>
                    <a:srgbClr val="000090"/>
                  </a:solidFill>
                  <a:latin typeface="Wingdings"/>
                  <a:ea typeface="Wingdings"/>
                  <a:cs typeface="Wingdings"/>
                </a:rPr>
                <a:t>  </a:t>
              </a:r>
              <a:r>
                <a:rPr lang="en-US" sz="4800" dirty="0" smtClean="0">
                  <a:solidFill>
                    <a:srgbClr val="000090"/>
                  </a:solidFill>
                </a:rPr>
                <a:t>    </a:t>
              </a:r>
              <a:r>
                <a:rPr lang="en-US" sz="4800" dirty="0" smtClean="0">
                  <a:solidFill>
                    <a:srgbClr val="FFFFFF"/>
                  </a:solidFill>
                </a:rPr>
                <a:t>B</a:t>
              </a:r>
              <a:endParaRPr lang="en-US" sz="4800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117348"/>
            <a:ext cx="8521700" cy="12527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negative </a:t>
            </a:r>
            <a:r>
              <a:rPr lang="en-US" sz="3600" dirty="0" smtClean="0">
                <a:latin typeface="Symbol" charset="2"/>
                <a:cs typeface="Symbol" charset="2"/>
              </a:rPr>
              <a:t>D</a:t>
            </a:r>
            <a:r>
              <a:rPr lang="en-US" sz="3600" dirty="0" smtClean="0"/>
              <a:t>G indicates the </a:t>
            </a:r>
            <a:br>
              <a:rPr lang="en-US" sz="3600" dirty="0" smtClean="0"/>
            </a:br>
            <a:r>
              <a:rPr lang="en-US" sz="3600" dirty="0" smtClean="0"/>
              <a:t>reaction is spontaneous as written</a:t>
            </a:r>
            <a:endParaRPr lang="en-US" sz="3600" dirty="0"/>
          </a:p>
        </p:txBody>
      </p:sp>
      <p:pic>
        <p:nvPicPr>
          <p:cNvPr id="6" name="Content Placeholder 5" descr="figure_6.2skA.tif"/>
          <p:cNvPicPr>
            <a:picLocks noGrp="1" noChangeAspect="1"/>
          </p:cNvPicPr>
          <p:nvPr>
            <p:ph idx="1"/>
          </p:nvPr>
        </p:nvPicPr>
        <p:blipFill>
          <a:blip r:embed="rId3"/>
          <a:srcRect l="1649" r="-248"/>
          <a:stretch>
            <a:fillRect/>
          </a:stretch>
        </p:blipFill>
        <p:spPr>
          <a:xfrm>
            <a:off x="457200" y="1775191"/>
            <a:ext cx="3962400" cy="4625609"/>
          </a:xfrm>
        </p:spPr>
      </p:pic>
      <p:sp>
        <p:nvSpPr>
          <p:cNvPr id="10" name="TextBox 9"/>
          <p:cNvSpPr txBox="1"/>
          <p:nvPr/>
        </p:nvSpPr>
        <p:spPr>
          <a:xfrm>
            <a:off x="4572000" y="1612713"/>
            <a:ext cx="4038362" cy="2215991"/>
          </a:xfrm>
          <a:prstGeom prst="rect">
            <a:avLst/>
          </a:prstGeom>
          <a:noFill/>
          <a:ln>
            <a:noFill/>
          </a:ln>
          <a:effectLst>
            <a:outerShdw blurRad="45000" dist="25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 err="1" smtClean="0">
                <a:latin typeface="Symbol" charset="2"/>
                <a:cs typeface="Symbol" charset="2"/>
              </a:rPr>
              <a:t>D</a:t>
            </a:r>
            <a:r>
              <a:rPr lang="en-US" sz="3600" dirty="0" err="1" smtClean="0"/>
              <a:t>G</a:t>
            </a:r>
            <a:r>
              <a:rPr lang="en-US" sz="3600" i="1" baseline="-25000" dirty="0" err="1" smtClean="0"/>
              <a:t>forward</a:t>
            </a:r>
            <a:r>
              <a:rPr lang="en-US" sz="3600" i="1" baseline="-25000" dirty="0" smtClean="0"/>
              <a:t> </a:t>
            </a:r>
            <a:r>
              <a:rPr lang="en-US" sz="3600" i="1" baseline="-25000" dirty="0" err="1" smtClean="0"/>
              <a:t>rxn</a:t>
            </a:r>
            <a:r>
              <a:rPr lang="en-US" sz="3600" i="1" dirty="0" smtClean="0"/>
              <a:t> </a:t>
            </a:r>
          </a:p>
          <a:p>
            <a:pPr>
              <a:spcAft>
                <a:spcPts val="1800"/>
              </a:spcAft>
            </a:pPr>
            <a:r>
              <a:rPr lang="en-US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= </a:t>
            </a:r>
            <a:r>
              <a:rPr lang="en-US" sz="36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</a:t>
            </a:r>
            <a:r>
              <a:rPr lang="en-US" sz="3600" i="1" baseline="-25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product</a:t>
            </a:r>
            <a:r>
              <a:rPr lang="en-US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en-US" sz="36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</a:t>
            </a:r>
            <a:r>
              <a:rPr lang="en-US" sz="3600" i="1" baseline="-25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reactant</a:t>
            </a:r>
            <a:endParaRPr lang="en-US" sz="3600" i="1" baseline="-25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1800"/>
              </a:spcAft>
            </a:pPr>
            <a:r>
              <a:rPr lang="en-US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= G</a:t>
            </a:r>
            <a:r>
              <a:rPr lang="en-US" sz="3600" i="1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</a:t>
            </a:r>
            <a:r>
              <a:rPr lang="en-US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G</a:t>
            </a:r>
            <a:r>
              <a:rPr lang="en-US" sz="3600" i="1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</a:t>
            </a:r>
            <a:endParaRPr lang="en-US" sz="36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4500" y="1612713"/>
            <a:ext cx="3962399" cy="830997"/>
            <a:chOff x="3728317" y="3987800"/>
            <a:chExt cx="3070873" cy="830997"/>
          </a:xfrm>
          <a:solidFill>
            <a:srgbClr val="DDD1C5"/>
          </a:solidFill>
        </p:grpSpPr>
        <p:sp>
          <p:nvSpPr>
            <p:cNvPr id="8" name="TextBox 7"/>
            <p:cNvSpPr txBox="1"/>
            <p:nvPr/>
          </p:nvSpPr>
          <p:spPr>
            <a:xfrm>
              <a:off x="3728317" y="3987800"/>
              <a:ext cx="3070873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000090"/>
                  </a:solidFill>
                </a:rPr>
                <a:t>   A </a:t>
              </a:r>
              <a:r>
                <a:rPr lang="en-US" sz="4800" dirty="0" smtClean="0">
                  <a:solidFill>
                    <a:srgbClr val="000090"/>
                  </a:solidFill>
                  <a:latin typeface="Wingdings"/>
                  <a:ea typeface="Wingdings"/>
                  <a:cs typeface="Wingdings"/>
                </a:rPr>
                <a:t>  </a:t>
              </a:r>
              <a:r>
                <a:rPr lang="en-US" sz="4800" dirty="0" smtClean="0">
                  <a:solidFill>
                    <a:srgbClr val="000090"/>
                  </a:solidFill>
                </a:rPr>
                <a:t>    B</a:t>
              </a:r>
              <a:endParaRPr lang="en-US" sz="4800" dirty="0">
                <a:solidFill>
                  <a:srgbClr val="00009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4552315" y="4445000"/>
              <a:ext cx="1460500" cy="1588"/>
            </a:xfrm>
            <a:prstGeom prst="straightConnector1">
              <a:avLst/>
            </a:prstGeom>
            <a:grpFill/>
            <a:ln w="571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117348"/>
            <a:ext cx="8521700" cy="12527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positive </a:t>
            </a:r>
            <a:r>
              <a:rPr lang="en-US" sz="3600" dirty="0" smtClean="0">
                <a:latin typeface="Symbol" charset="2"/>
                <a:cs typeface="Symbol" charset="2"/>
              </a:rPr>
              <a:t>D</a:t>
            </a:r>
            <a:r>
              <a:rPr lang="en-US" sz="3600" dirty="0" smtClean="0"/>
              <a:t>G indicates the </a:t>
            </a:r>
            <a:br>
              <a:rPr lang="en-US" sz="3600" dirty="0" smtClean="0"/>
            </a:br>
            <a:r>
              <a:rPr lang="en-US" sz="3600" dirty="0" smtClean="0"/>
              <a:t>reaction is not spontaneous as written</a:t>
            </a:r>
            <a:endParaRPr lang="en-US" sz="3600" dirty="0"/>
          </a:p>
        </p:txBody>
      </p:sp>
      <p:pic>
        <p:nvPicPr>
          <p:cNvPr id="7" name="Picture 6" descr="figure_6.2skB.tif"/>
          <p:cNvPicPr>
            <a:picLocks noChangeAspect="1"/>
          </p:cNvPicPr>
          <p:nvPr/>
        </p:nvPicPr>
        <p:blipFill>
          <a:blip r:embed="rId3"/>
          <a:srcRect r="1365" b="2343"/>
          <a:stretch>
            <a:fillRect/>
          </a:stretch>
        </p:blipFill>
        <p:spPr>
          <a:xfrm>
            <a:off x="4762500" y="2003791"/>
            <a:ext cx="4076700" cy="462560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762500" y="1658017"/>
            <a:ext cx="4076699" cy="830997"/>
            <a:chOff x="3728317" y="3987800"/>
            <a:chExt cx="3070873" cy="830997"/>
          </a:xfrm>
          <a:solidFill>
            <a:srgbClr val="DDD1C5"/>
          </a:solidFill>
        </p:grpSpPr>
        <p:sp>
          <p:nvSpPr>
            <p:cNvPr id="8" name="TextBox 7"/>
            <p:cNvSpPr txBox="1"/>
            <p:nvPr/>
          </p:nvSpPr>
          <p:spPr>
            <a:xfrm>
              <a:off x="3728317" y="3987800"/>
              <a:ext cx="3070873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000090"/>
                  </a:solidFill>
                </a:rPr>
                <a:t>   A </a:t>
              </a:r>
              <a:r>
                <a:rPr lang="en-US" sz="4800" dirty="0" smtClean="0">
                  <a:solidFill>
                    <a:srgbClr val="000090"/>
                  </a:solidFill>
                  <a:latin typeface="Wingdings"/>
                  <a:ea typeface="Wingdings"/>
                  <a:cs typeface="Wingdings"/>
                </a:rPr>
                <a:t>  </a:t>
              </a:r>
              <a:r>
                <a:rPr lang="en-US" sz="4800" dirty="0" smtClean="0">
                  <a:solidFill>
                    <a:srgbClr val="000090"/>
                  </a:solidFill>
                </a:rPr>
                <a:t>    B</a:t>
              </a:r>
              <a:endParaRPr lang="en-US" sz="4800" dirty="0">
                <a:solidFill>
                  <a:srgbClr val="00009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10800000">
              <a:off x="4495467" y="4425283"/>
              <a:ext cx="1422400" cy="12700"/>
            </a:xfrm>
            <a:prstGeom prst="straightConnector1">
              <a:avLst/>
            </a:prstGeom>
            <a:grpFill/>
            <a:ln w="571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57200" y="1658017"/>
            <a:ext cx="4038362" cy="2215991"/>
          </a:xfrm>
          <a:prstGeom prst="rect">
            <a:avLst/>
          </a:prstGeom>
          <a:noFill/>
          <a:ln>
            <a:noFill/>
          </a:ln>
          <a:effectLst>
            <a:outerShdw blurRad="45000" dist="25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 err="1" smtClean="0">
                <a:latin typeface="Symbol" charset="2"/>
                <a:cs typeface="Symbol" charset="2"/>
              </a:rPr>
              <a:t>D</a:t>
            </a:r>
            <a:r>
              <a:rPr lang="en-US" sz="3600" dirty="0" err="1" smtClean="0"/>
              <a:t>G</a:t>
            </a:r>
            <a:r>
              <a:rPr lang="en-US" sz="3600" i="1" baseline="-25000" dirty="0" err="1" smtClean="0"/>
              <a:t>back</a:t>
            </a:r>
            <a:r>
              <a:rPr lang="en-US" sz="3600" i="1" baseline="-25000" dirty="0" smtClean="0"/>
              <a:t> </a:t>
            </a:r>
            <a:r>
              <a:rPr lang="en-US" sz="3600" i="1" baseline="-25000" dirty="0" err="1" smtClean="0"/>
              <a:t>rxn</a:t>
            </a:r>
            <a:r>
              <a:rPr lang="en-US" sz="3600" i="1" dirty="0" smtClean="0"/>
              <a:t> </a:t>
            </a:r>
          </a:p>
          <a:p>
            <a:pPr>
              <a:spcAft>
                <a:spcPts val="1800"/>
              </a:spcAft>
            </a:pPr>
            <a:r>
              <a:rPr lang="en-US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= </a:t>
            </a:r>
            <a:r>
              <a:rPr lang="en-US" sz="36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</a:t>
            </a:r>
            <a:r>
              <a:rPr lang="en-US" sz="3600" i="1" baseline="-25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product</a:t>
            </a:r>
            <a:r>
              <a:rPr lang="en-US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en-US" sz="36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</a:t>
            </a:r>
            <a:r>
              <a:rPr lang="en-US" sz="3600" i="1" baseline="-25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reactant</a:t>
            </a:r>
            <a:endParaRPr lang="en-US" sz="3600" i="1" baseline="-25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1800"/>
              </a:spcAft>
            </a:pPr>
            <a:r>
              <a:rPr lang="en-US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= G</a:t>
            </a:r>
            <a:r>
              <a:rPr lang="en-US" sz="3600" i="1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en-US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G</a:t>
            </a:r>
            <a:r>
              <a:rPr lang="en-US" sz="3600" i="1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 </a:t>
            </a:r>
            <a:endParaRPr lang="en-US" sz="36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117348"/>
            <a:ext cx="8521700" cy="1252728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The magnitude of </a:t>
            </a:r>
            <a:r>
              <a:rPr lang="en-US" sz="3600" dirty="0" smtClean="0">
                <a:latin typeface="Symbol" charset="2"/>
                <a:cs typeface="Symbol" charset="2"/>
              </a:rPr>
              <a:t>D</a:t>
            </a:r>
            <a:r>
              <a:rPr lang="en-US" sz="3600" dirty="0" smtClean="0"/>
              <a:t>G for the forward and back reactions is equivalent</a:t>
            </a:r>
            <a:endParaRPr lang="en-US" sz="3600" dirty="0"/>
          </a:p>
        </p:txBody>
      </p:sp>
      <p:pic>
        <p:nvPicPr>
          <p:cNvPr id="7" name="Picture 6" descr="figure_6.2skB.tif"/>
          <p:cNvPicPr>
            <a:picLocks noChangeAspect="1"/>
          </p:cNvPicPr>
          <p:nvPr/>
        </p:nvPicPr>
        <p:blipFill>
          <a:blip r:embed="rId3">
            <a:alphaModFix amt="27000"/>
          </a:blip>
          <a:srcRect t="10516" r="1365" b="2343"/>
          <a:stretch>
            <a:fillRect/>
          </a:stretch>
        </p:blipFill>
        <p:spPr>
          <a:xfrm>
            <a:off x="4762500" y="2501900"/>
            <a:ext cx="4076700" cy="412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10140" y="1658017"/>
            <a:ext cx="5323720" cy="646331"/>
          </a:xfrm>
          <a:prstGeom prst="rect">
            <a:avLst/>
          </a:prstGeom>
          <a:noFill/>
          <a:ln>
            <a:noFill/>
          </a:ln>
          <a:effectLst>
            <a:outerShdw blurRad="45000" dist="25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 err="1" smtClean="0">
                <a:latin typeface="Symbol" charset="2"/>
                <a:cs typeface="Symbol" charset="2"/>
              </a:rPr>
              <a:t>D</a:t>
            </a:r>
            <a:r>
              <a:rPr lang="en-US" sz="3600" dirty="0" err="1" smtClean="0"/>
              <a:t>G</a:t>
            </a:r>
            <a:r>
              <a:rPr lang="en-US" sz="3600" i="1" baseline="-25000" dirty="0" err="1" smtClean="0"/>
              <a:t>forward</a:t>
            </a:r>
            <a:r>
              <a:rPr lang="en-US" sz="3600" i="1" baseline="-25000" dirty="0" smtClean="0"/>
              <a:t> </a:t>
            </a:r>
            <a:r>
              <a:rPr lang="en-US" sz="3600" i="1" baseline="-25000" dirty="0" err="1" smtClean="0"/>
              <a:t>rxn</a:t>
            </a:r>
            <a:r>
              <a:rPr lang="en-US" sz="3600" i="1" dirty="0" smtClean="0"/>
              <a:t> </a:t>
            </a:r>
            <a:r>
              <a:rPr lang="en-US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= - </a:t>
            </a:r>
            <a:r>
              <a:rPr lang="en-US" sz="3600" dirty="0" err="1" smtClean="0">
                <a:latin typeface="Symbol" charset="2"/>
                <a:cs typeface="Symbol" charset="2"/>
              </a:rPr>
              <a:t>D</a:t>
            </a:r>
            <a:r>
              <a:rPr lang="en-US" sz="3600" dirty="0" err="1" smtClean="0">
                <a:latin typeface="Arial"/>
                <a:cs typeface="Arial"/>
              </a:rPr>
              <a:t>G</a:t>
            </a:r>
            <a:r>
              <a:rPr lang="en-US" sz="3600" i="1" baseline="-25000" dirty="0" err="1" smtClean="0"/>
              <a:t>back</a:t>
            </a:r>
            <a:r>
              <a:rPr lang="en-US" sz="3600" i="1" dirty="0" smtClean="0"/>
              <a:t> </a:t>
            </a:r>
            <a:r>
              <a:rPr lang="en-US" sz="3600" i="1" baseline="-25000" dirty="0" err="1" smtClean="0"/>
              <a:t>rxn</a:t>
            </a:r>
            <a:r>
              <a:rPr lang="en-US" sz="3600" i="1" dirty="0" smtClean="0"/>
              <a:t> </a:t>
            </a:r>
          </a:p>
        </p:txBody>
      </p:sp>
      <p:pic>
        <p:nvPicPr>
          <p:cNvPr id="9" name="Content Placeholder 5" descr="figure_6.2skA.tif"/>
          <p:cNvPicPr>
            <a:picLocks noGrp="1" noChangeAspect="1"/>
          </p:cNvPicPr>
          <p:nvPr>
            <p:ph idx="1"/>
          </p:nvPr>
        </p:nvPicPr>
        <p:blipFill>
          <a:blip r:embed="rId4">
            <a:alphaModFix amt="27000"/>
          </a:blip>
          <a:srcRect l="1649" t="11043" r="-248"/>
          <a:stretch>
            <a:fillRect/>
          </a:stretch>
        </p:blipFill>
        <p:spPr>
          <a:xfrm>
            <a:off x="457200" y="2501900"/>
            <a:ext cx="3962400" cy="4114800"/>
          </a:xfrm>
        </p:spPr>
      </p:pic>
      <p:grpSp>
        <p:nvGrpSpPr>
          <p:cNvPr id="10" name="Group 9"/>
          <p:cNvGrpSpPr/>
          <p:nvPr/>
        </p:nvGrpSpPr>
        <p:grpSpPr>
          <a:xfrm>
            <a:off x="3036563" y="2565400"/>
            <a:ext cx="3070873" cy="830997"/>
            <a:chOff x="3728317" y="3987800"/>
            <a:chExt cx="3070873" cy="830997"/>
          </a:xfrm>
          <a:solidFill>
            <a:srgbClr val="DDD1C5"/>
          </a:solidFill>
        </p:grpSpPr>
        <p:sp>
          <p:nvSpPr>
            <p:cNvPr id="14" name="TextBox 13"/>
            <p:cNvSpPr txBox="1"/>
            <p:nvPr/>
          </p:nvSpPr>
          <p:spPr>
            <a:xfrm>
              <a:off x="3728317" y="3987800"/>
              <a:ext cx="3070873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rgbClr val="000090"/>
                  </a:solidFill>
                </a:rPr>
                <a:t>A </a:t>
              </a:r>
              <a:r>
                <a:rPr lang="en-US" sz="4800" dirty="0" smtClean="0">
                  <a:solidFill>
                    <a:srgbClr val="000090"/>
                  </a:solidFill>
                  <a:latin typeface="Wingdings"/>
                  <a:ea typeface="Wingdings"/>
                  <a:cs typeface="Wingdings"/>
                </a:rPr>
                <a:t>  </a:t>
              </a:r>
              <a:r>
                <a:rPr lang="en-US" sz="4800" dirty="0" smtClean="0">
                  <a:solidFill>
                    <a:srgbClr val="000090"/>
                  </a:solidFill>
                </a:rPr>
                <a:t>    B</a:t>
              </a:r>
              <a:endParaRPr lang="en-US" sz="4800" dirty="0">
                <a:solidFill>
                  <a:srgbClr val="000090"/>
                </a:solidFill>
              </a:endParaRPr>
            </a:p>
          </p:txBody>
        </p:sp>
        <p:grpSp>
          <p:nvGrpSpPr>
            <p:cNvPr id="15" name="Group 13"/>
            <p:cNvGrpSpPr/>
            <p:nvPr/>
          </p:nvGrpSpPr>
          <p:grpSpPr>
            <a:xfrm>
              <a:off x="4572000" y="4330700"/>
              <a:ext cx="1460500" cy="241300"/>
              <a:chOff x="4572000" y="4330700"/>
              <a:chExt cx="1460500" cy="241300"/>
            </a:xfrm>
            <a:grpFill/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4572000" y="4330700"/>
                <a:ext cx="1460500" cy="1588"/>
              </a:xfrm>
              <a:prstGeom prst="straightConnector1">
                <a:avLst/>
              </a:prstGeom>
              <a:grpFill/>
              <a:ln w="571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rot="10800000">
                <a:off x="4572000" y="4559300"/>
                <a:ext cx="1422400" cy="12700"/>
              </a:xfrm>
              <a:prstGeom prst="straightConnector1">
                <a:avLst/>
              </a:prstGeom>
              <a:grpFill/>
              <a:ln w="571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6488</TotalTime>
  <Words>800</Words>
  <Application>Microsoft Macintosh PowerPoint</Application>
  <PresentationFormat>On-screen Show (4:3)</PresentationFormat>
  <Paragraphs>192</Paragraphs>
  <Slides>19</Slides>
  <Notes>19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Module</vt:lpstr>
      <vt:lpstr>Bioenergetics</vt:lpstr>
      <vt:lpstr>Bioenergetics:  Learning objectives</vt:lpstr>
      <vt:lpstr>Bioenergetics</vt:lpstr>
      <vt:lpstr>Bioenergetics</vt:lpstr>
      <vt:lpstr>Relationship between changes in free energy, enthalpy, and entropy</vt:lpstr>
      <vt:lpstr>Changes in free energy of a reaction are defined in two different forms</vt:lpstr>
      <vt:lpstr>A negative DG indicates the  reaction is spontaneous as written</vt:lpstr>
      <vt:lpstr>A positive DG indicates the  reaction is not spontaneous as written</vt:lpstr>
      <vt:lpstr>The magnitude of DG for the forward and back reactions is equivalent</vt:lpstr>
      <vt:lpstr>At constant temperature and pressure, DG and DGo are related.</vt:lpstr>
      <vt:lpstr>DGo is predictive  only standard conditions</vt:lpstr>
      <vt:lpstr>DG depends on the concentration of reactants and products</vt:lpstr>
      <vt:lpstr>DG of a reaction is zero  at equilibrium</vt:lpstr>
      <vt:lpstr>DG of a reaction is zero  at equilibrium</vt:lpstr>
      <vt:lpstr>DGo values of two consecutive reactions are additive</vt:lpstr>
      <vt:lpstr>DG values of consecutive reactions are also additive</vt:lpstr>
      <vt:lpstr>Coupling an energetically favorable process with and an unfavorable one</vt:lpstr>
      <vt:lpstr>Reactions are coupled through  a common intermediate</vt:lpstr>
      <vt:lpstr>Exergonic hydrolysis of ATP is often coupled to endergonic processes </vt:lpstr>
    </vt:vector>
  </TitlesOfParts>
  <Company>LSUHSC Biochemistry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Bioenergetics</dc:title>
  <dc:creator>Sunyoung Kim</dc:creator>
  <cp:lastModifiedBy>Sunyoung Kim</cp:lastModifiedBy>
  <cp:revision>106</cp:revision>
  <cp:lastPrinted>2011-08-12T21:30:52Z</cp:lastPrinted>
  <dcterms:created xsi:type="dcterms:W3CDTF">2011-09-11T08:16:13Z</dcterms:created>
  <dcterms:modified xsi:type="dcterms:W3CDTF">2011-09-11T08:16:27Z</dcterms:modified>
</cp:coreProperties>
</file>